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83" r:id="rId5"/>
    <p:sldId id="260" r:id="rId6"/>
    <p:sldId id="284" r:id="rId7"/>
    <p:sldId id="286" r:id="rId8"/>
    <p:sldId id="288" r:id="rId9"/>
    <p:sldId id="289" r:id="rId10"/>
    <p:sldId id="290" r:id="rId11"/>
    <p:sldId id="291" r:id="rId12"/>
    <p:sldId id="294" r:id="rId13"/>
    <p:sldId id="297" r:id="rId14"/>
    <p:sldId id="299" r:id="rId15"/>
    <p:sldId id="295"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452" autoAdjust="0"/>
  </p:normalViewPr>
  <p:slideViewPr>
    <p:cSldViewPr snapToGrid="0">
      <p:cViewPr varScale="1">
        <p:scale>
          <a:sx n="77" d="100"/>
          <a:sy n="77" d="100"/>
        </p:scale>
        <p:origin x="91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1/25/2023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1/25/2023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a:p>
        </p:txBody>
      </p:sp>
    </p:spTree>
    <p:extLst>
      <p:ext uri="{BB962C8B-B14F-4D97-AF65-F5344CB8AC3E}">
        <p14:creationId xmlns:p14="http://schemas.microsoft.com/office/powerpoint/2010/main" val="305158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a:p>
        </p:txBody>
      </p:sp>
    </p:spTree>
    <p:extLst>
      <p:ext uri="{BB962C8B-B14F-4D97-AF65-F5344CB8AC3E}">
        <p14:creationId xmlns:p14="http://schemas.microsoft.com/office/powerpoint/2010/main" val="323694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After the exam was complete, I provided detailed feedback to students. I also provided them with my SOAP note of the video session for their future reference. The goal is not to create a bunch of clones of myself; however, my students do appreciate an example to generate new ways and styles of writing that they had not thought of before, similar to the experience of peer reviews.</a:t>
            </a:r>
            <a:endParaRPr lang="en-US" b="1"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a:p>
        </p:txBody>
      </p:sp>
    </p:spTree>
    <p:extLst>
      <p:ext uri="{BB962C8B-B14F-4D97-AF65-F5344CB8AC3E}">
        <p14:creationId xmlns:p14="http://schemas.microsoft.com/office/powerpoint/2010/main" val="371437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do you have for me?</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12</a:t>
            </a:fld>
            <a:endParaRPr lang="en-US" noProof="0"/>
          </a:p>
        </p:txBody>
      </p:sp>
    </p:spTree>
    <p:extLst>
      <p:ext uri="{BB962C8B-B14F-4D97-AF65-F5344CB8AC3E}">
        <p14:creationId xmlns:p14="http://schemas.microsoft.com/office/powerpoint/2010/main" val="135144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joining us this afternoon for the beginning of the 2023 ICE Webinar Series. If you have any additional questions, suggestions, or would just like to connect, please send me an email or find me on LinkedIn.</a:t>
            </a:r>
          </a:p>
        </p:txBody>
      </p:sp>
      <p:sp>
        <p:nvSpPr>
          <p:cNvPr id="4" name="Slide Number Placeholder 3"/>
          <p:cNvSpPr>
            <a:spLocks noGrp="1"/>
          </p:cNvSpPr>
          <p:nvPr>
            <p:ph type="sldNum" sz="quarter" idx="10"/>
          </p:nvPr>
        </p:nvSpPr>
        <p:spPr/>
        <p:txBody>
          <a:bodyPr/>
          <a:lstStyle/>
          <a:p>
            <a:fld id="{EFDDBACE-0F8F-43FD-98F0-DEE13552DADA}" type="slidenum">
              <a:rPr lang="en-US" smtClean="0"/>
              <a:t>13</a:t>
            </a:fld>
            <a:endParaRPr lang="en-US"/>
          </a:p>
        </p:txBody>
      </p:sp>
    </p:spTree>
    <p:extLst>
      <p:ext uri="{BB962C8B-B14F-4D97-AF65-F5344CB8AC3E}">
        <p14:creationId xmlns:p14="http://schemas.microsoft.com/office/powerpoint/2010/main" val="206762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a:p>
        </p:txBody>
      </p:sp>
    </p:spTree>
    <p:extLst>
      <p:ext uri="{BB962C8B-B14F-4D97-AF65-F5344CB8AC3E}">
        <p14:creationId xmlns:p14="http://schemas.microsoft.com/office/powerpoint/2010/main" val="36463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see you out there. The struggle is real.</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a:p>
        </p:txBody>
      </p:sp>
    </p:spTree>
    <p:extLst>
      <p:ext uri="{BB962C8B-B14F-4D97-AF65-F5344CB8AC3E}">
        <p14:creationId xmlns:p14="http://schemas.microsoft.com/office/powerpoint/2010/main" val="6181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traditional teaching methods currently in practice. In my experience, students can produce effective documentation during these </a:t>
            </a:r>
            <a:r>
              <a:rPr lang="en-US" i="1" dirty="0"/>
              <a:t>highly structured </a:t>
            </a:r>
            <a:r>
              <a:rPr lang="en-US" dirty="0"/>
              <a:t>learning opportunities. However, when we make the jump to application, there is a disconnect and the strategies and methods learned are not carried over. Just like a pull-out vs push-in model in school-based OT, students are struggling to generalize these concepts in real-life scenarios and contexts.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students have historically struggled with the connection between the </a:t>
            </a:r>
            <a:r>
              <a:rPr lang="en-US" b="1" dirty="0"/>
              <a:t>objective</a:t>
            </a:r>
            <a:r>
              <a:rPr lang="en-US" dirty="0"/>
              <a:t> section of the SOAP note to the </a:t>
            </a:r>
            <a:r>
              <a:rPr lang="en-US" b="1" dirty="0"/>
              <a:t>assessment</a:t>
            </a:r>
            <a:r>
              <a:rPr lang="en-US" dirty="0"/>
              <a:t> of what they are seeing … and particularly the </a:t>
            </a:r>
            <a:r>
              <a:rPr lang="en-US" b="1" dirty="0"/>
              <a:t>link to performance and participation in occupations </a:t>
            </a:r>
            <a:r>
              <a:rPr lang="en-US" b="0" dirty="0"/>
              <a:t>– which is what makes us skilled occupational therapists</a:t>
            </a:r>
            <a:r>
              <a:rPr lang="en-US" b="1" dirty="0"/>
              <a:t>.</a:t>
            </a:r>
            <a:r>
              <a:rPr lang="en-US" dirty="0"/>
              <a:t> Despite mass practice and repetition, there has been a lack of carryover to the application of these skills to real-world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Several things could be at play here: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Performance Anxiety / Nerves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Inability to think critically &amp; use clinical reasoning skills in a “high-pressure” situation (lab practicals)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Students coming out of COVID-19 and a modified (virtual) undergraduate experience. We don’t know what their college experience looked like, and we must meet them where they are and provide a “just right challenge.”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t>
            </a:r>
            <a:r>
              <a:rPr lang="en-US" b="1" dirty="0"/>
              <a:t>know</a:t>
            </a:r>
            <a:r>
              <a:rPr lang="en-US" dirty="0"/>
              <a:t> that my students understand how to write a SOAP note. They have produced exceptional documentation for low-stakes assignments…. [next slide]</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a:p>
        </p:txBody>
      </p:sp>
    </p:spTree>
    <p:extLst>
      <p:ext uri="{BB962C8B-B14F-4D97-AF65-F5344CB8AC3E}">
        <p14:creationId xmlns:p14="http://schemas.microsoft.com/office/powerpoint/2010/main" val="84665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becomes…. How can we bridge the connection between the </a:t>
            </a:r>
            <a:r>
              <a:rPr lang="en-US" b="1" dirty="0"/>
              <a:t>concept</a:t>
            </a:r>
            <a:r>
              <a:rPr lang="en-US" dirty="0"/>
              <a:t> of these skills to the </a:t>
            </a:r>
            <a:r>
              <a:rPr lang="en-US" b="1" dirty="0"/>
              <a:t>application</a:t>
            </a:r>
            <a:r>
              <a:rPr lang="en-US" dirty="0"/>
              <a:t> (and spontaneous use) of the skills BEFORE students walk out the door for level two fieldwork experiences?</a:t>
            </a:r>
          </a:p>
          <a:p>
            <a:endParaRPr lang="en-US" dirty="0"/>
          </a:p>
          <a:p>
            <a:r>
              <a:rPr lang="en-US" dirty="0"/>
              <a:t>We need students to be able to quickly and confidently produce high quality documentation in real-life experiences AUTOMATICALLY. What can we do as instructors to facilitate these skills?</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a:p>
        </p:txBody>
      </p:sp>
    </p:spTree>
    <p:extLst>
      <p:ext uri="{BB962C8B-B14F-4D97-AF65-F5344CB8AC3E}">
        <p14:creationId xmlns:p14="http://schemas.microsoft.com/office/powerpoint/2010/main" val="683789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tap into </a:t>
            </a:r>
            <a:r>
              <a:rPr lang="en-US" b="1" dirty="0"/>
              <a:t>the principles of experience-dependent</a:t>
            </a:r>
            <a:r>
              <a:rPr lang="en-US" dirty="0"/>
              <a:t> </a:t>
            </a:r>
            <a:r>
              <a:rPr lang="en-US" b="1" dirty="0"/>
              <a:t>neuroplasticity</a:t>
            </a:r>
            <a:r>
              <a:rPr lang="en-US" dirty="0"/>
              <a:t> to build these pathways and analytical skills in the classroom. </a:t>
            </a:r>
            <a:r>
              <a:rPr lang="en-US" i="1" dirty="0"/>
              <a:t>These principles can be used for more than just motor skills.  </a:t>
            </a:r>
            <a:r>
              <a:rPr lang="en-US" dirty="0">
                <a:sym typeface="Wingdings" panose="05000000000000000000" pitchFamily="2" charset="2"/>
              </a:rPr>
              <a:t></a:t>
            </a:r>
            <a:endParaRPr lang="en-US" dirty="0"/>
          </a:p>
          <a:p>
            <a:endParaRPr lang="en-US" dirty="0"/>
          </a:p>
          <a:p>
            <a:pPr marL="171450" indent="-171450">
              <a:buFont typeface="Arial" panose="020B0604020202020204" pitchFamily="34" charset="0"/>
              <a:buChar char="•"/>
            </a:pPr>
            <a:r>
              <a:rPr lang="en-US" b="1" dirty="0"/>
              <a:t>Specificity</a:t>
            </a:r>
            <a:r>
              <a:rPr lang="en-US" dirty="0"/>
              <a:t> – classroom experiences that target specific skills improve plasticity in these areas of the brain. [We can target SOAP note writing skills through specific instructional methodology – in this case with the use of ICE videos embedded into lessons.]</a:t>
            </a:r>
          </a:p>
          <a:p>
            <a:pPr marL="228600" indent="-228600">
              <a:buFont typeface="Arial" panose="020B0604020202020204" pitchFamily="34" charset="0"/>
              <a:buChar char="•"/>
            </a:pPr>
            <a:endParaRPr lang="en-US" dirty="0"/>
          </a:p>
          <a:p>
            <a:pPr marL="171450" indent="-171450">
              <a:buFont typeface="Arial" panose="020B0604020202020204" pitchFamily="34" charset="0"/>
              <a:buChar char="•"/>
            </a:pPr>
            <a:r>
              <a:rPr lang="en-US" b="1" dirty="0"/>
              <a:t>Repetition Matters </a:t>
            </a:r>
            <a:r>
              <a:rPr lang="en-US" dirty="0"/>
              <a:t>– the most effective way to learn a behavior or task and induce lasting neural changes is by repeatedly practicing that behavior or task. [In this case, we need </a:t>
            </a:r>
            <a:r>
              <a:rPr lang="en-US" b="1" dirty="0"/>
              <a:t>repetition</a:t>
            </a:r>
            <a:r>
              <a:rPr lang="en-US" dirty="0"/>
              <a:t> of real-life experiences. Bringing the quantity of patients into the classroom to promote neuronal changes is a daunting, and improbable, task, especially with the ongoing global pandemic. We need a different method to increase repetition. ICE videos can provide the repetition needed for learning. I also use a repetitive methodology when implementing the videos into the classroom.]</a:t>
            </a:r>
          </a:p>
          <a:p>
            <a:pPr marL="228600" indent="-228600">
              <a:buFont typeface="Arial" panose="020B0604020202020204" pitchFamily="34" charset="0"/>
              <a:buChar char="•"/>
            </a:pPr>
            <a:endParaRPr lang="en-US" b="1" dirty="0"/>
          </a:p>
          <a:p>
            <a:pPr marL="171450" indent="-171450">
              <a:buFont typeface="Arial" panose="020B0604020202020204" pitchFamily="34" charset="0"/>
              <a:buChar char="•"/>
            </a:pPr>
            <a:r>
              <a:rPr lang="en-US" b="1" dirty="0"/>
              <a:t>Salience Matters </a:t>
            </a:r>
            <a:r>
              <a:rPr lang="en-US" dirty="0"/>
              <a:t>– the learning opportunity must be meaningful to induce plasticity. [Tailoring the type of ICE videos used throughout the student’s entire experience with the curriculum will bring meaning to the use of SOAP notes for a variety of patient populations.]</a:t>
            </a:r>
          </a:p>
          <a:p>
            <a:pPr marL="228600" indent="-228600">
              <a:buFont typeface="Arial" panose="020B0604020202020204" pitchFamily="34" charset="0"/>
              <a:buChar char="•"/>
            </a:pPr>
            <a:endParaRPr lang="en-US" dirty="0"/>
          </a:p>
          <a:p>
            <a:pPr marL="171450" indent="-171450">
              <a:buFont typeface="Arial" panose="020B0604020202020204" pitchFamily="34" charset="0"/>
              <a:buChar char="•"/>
            </a:pPr>
            <a:r>
              <a:rPr lang="en-US" b="1" dirty="0"/>
              <a:t>Transference</a:t>
            </a:r>
            <a:r>
              <a:rPr lang="en-US" dirty="0"/>
              <a:t> – brain plasticity in response to a classroom experience can enhance similar skill acquisition and facilitate reorganization of the brain so that the student can generalize these skills and </a:t>
            </a:r>
            <a:r>
              <a:rPr lang="en-US" b="1" dirty="0"/>
              <a:t>transfer</a:t>
            </a:r>
            <a:r>
              <a:rPr lang="en-US" dirty="0"/>
              <a:t> learning across settings [This is our main goal as OT educators – to facilitate the transfer of skills from the classroom to a clinical setting.]</a:t>
            </a:r>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a:p>
        </p:txBody>
      </p:sp>
    </p:spTree>
    <p:extLst>
      <p:ext uri="{BB962C8B-B14F-4D97-AF65-F5344CB8AC3E}">
        <p14:creationId xmlns:p14="http://schemas.microsoft.com/office/powerpoint/2010/main" val="421068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noProof="1"/>
              <a:t>Select an appropriate video from the ICE Library based on the patient population / topic for the lesson.</a:t>
            </a:r>
          </a:p>
          <a:p>
            <a:pPr marL="342900" indent="-342900">
              <a:buAutoNum type="arabicParenR"/>
            </a:pPr>
            <a:endParaRPr lang="en-US" noProof="1"/>
          </a:p>
          <a:p>
            <a:pPr marL="342900" indent="-342900">
              <a:buAutoNum type="arabicParenR"/>
            </a:pPr>
            <a:r>
              <a:rPr lang="en-US" noProof="1"/>
              <a:t>As Brene Brown always says, </a:t>
            </a:r>
            <a:r>
              <a:rPr lang="en-US" b="1" noProof="1"/>
              <a:t>“Clear is Kind. Unclear is Unkind” </a:t>
            </a:r>
            <a:r>
              <a:rPr lang="en-US" noProof="1"/>
              <a:t>If you don’t provide clear expectations for the students, they will not know the standard that our profession demands. This is a new way of writing that is novel to the majority of our students, and we need to be mindful of this. </a:t>
            </a:r>
            <a:r>
              <a:rPr lang="en-US" b="1" noProof="1"/>
              <a:t>[I will share my rubric on the next slides, and the rubric will also be available in the ICE Faculty Zone.]</a:t>
            </a:r>
          </a:p>
          <a:p>
            <a:pPr marL="342900" indent="-342900">
              <a:buAutoNum type="arabicParenR"/>
            </a:pPr>
            <a:endParaRPr lang="en-US" noProof="1"/>
          </a:p>
          <a:p>
            <a:pPr marL="342900" indent="-342900">
              <a:buAutoNum type="arabicParenR"/>
            </a:pPr>
            <a:r>
              <a:rPr lang="en-US" noProof="1"/>
              <a:t>Keep the first experience with the ICE videos and SOAP documentation at a low-stakes level. This will help alleviate performance anxiety.</a:t>
            </a:r>
          </a:p>
          <a:p>
            <a:pPr marL="342900" indent="-342900">
              <a:buAutoNum type="arabicParenR"/>
            </a:pPr>
            <a:endParaRPr lang="en-US" noProof="1"/>
          </a:p>
          <a:p>
            <a:pPr marL="342900" indent="-342900">
              <a:buAutoNum type="arabicParenR"/>
            </a:pPr>
            <a:r>
              <a:rPr lang="en-US" noProof="1"/>
              <a:t>When you play the video, I prefer to have all laptops shut. If students type while they are watching, they attempt to write the note as they are watching the video and …. Well you can imagine the length of that SOAP note. I prefer to give students a piece of paper and a pen. The first time I play the video, I do not allow them to write anything down. I just want them to watch and observe. When students write, they often miss key information that is happening in the video because they aren’t paying attention. Then I allow them a few minutes to “brain dump” everything that they observed. Next, I play the video again and they are allowed to write any additional information they may have missed the first time watching.</a:t>
            </a:r>
          </a:p>
          <a:p>
            <a:pPr marL="342900" indent="-342900">
              <a:buAutoNum type="arabicParenR"/>
            </a:pPr>
            <a:endParaRPr lang="en-US" noProof="1"/>
          </a:p>
          <a:p>
            <a:pPr marL="342900" indent="-342900">
              <a:buAutoNum type="arabicParenR"/>
            </a:pPr>
            <a:r>
              <a:rPr lang="en-US" dirty="0"/>
              <a:t>I utilize the think, pair, share method only when I am teaching this to brand new baby OT students. This method allows students to gather their thoughts, discuss with a peer, and then share with the entire group. I find that this method promotes confidence in students who might otherwise not feel comfortable sharing and prevents our confident students from dominating the conversation.</a:t>
            </a:r>
          </a:p>
          <a:p>
            <a:pPr marL="342900" indent="-342900">
              <a:buAutoNum type="arabicParenR"/>
            </a:pPr>
            <a:endParaRPr lang="en-US" dirty="0"/>
          </a:p>
          <a:p>
            <a:pPr marL="342900" indent="-342900">
              <a:buAutoNum type="arabicParenR"/>
            </a:pPr>
            <a:r>
              <a:rPr lang="en-US" dirty="0"/>
              <a:t>Write the SOAP note. I review the rubric in detail and emphasize the importance of utilizing clinical reasoning skills and the impact of the performance deficits on </a:t>
            </a:r>
            <a:r>
              <a:rPr lang="en-US" b="1" dirty="0"/>
              <a:t>function</a:t>
            </a:r>
            <a:r>
              <a:rPr lang="en-US" dirty="0"/>
              <a:t> – access, participation, and performance in occupations, roles, habits, routines.  </a:t>
            </a:r>
            <a:r>
              <a:rPr lang="en-US" b="1" dirty="0"/>
              <a:t>DOCULEARN – Pediatric Note Taskforce in the works. </a:t>
            </a:r>
          </a:p>
          <a:p>
            <a:pPr marL="342900" indent="-342900">
              <a:buAutoNum type="arabicParenR"/>
            </a:pPr>
            <a:endParaRPr lang="en-US" dirty="0"/>
          </a:p>
          <a:p>
            <a:pPr marL="342900" indent="-342900">
              <a:buAutoNum type="arabicParenR"/>
            </a:pPr>
            <a:r>
              <a:rPr lang="en-US" dirty="0"/>
              <a:t>Peer review of the SOAP note. Not only does this provide students with a way to get immediate feedback, but it also promotes critical thinking skills while the students are providing feedback. (And it also prevents grading fatigue for YOU the educator.) With the already filled out rubric (completed by the student) and the SOAP note marked up with comments from the peer review,  you can quickly read through the note, spot check the comments, and provide additional insight and feedback. </a:t>
            </a:r>
            <a:r>
              <a:rPr lang="en-US" b="1" dirty="0"/>
              <a:t>PULL UP THE RUBRIC.</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a:p>
        </p:txBody>
      </p:sp>
    </p:spTree>
    <p:extLst>
      <p:ext uri="{BB962C8B-B14F-4D97-AF65-F5344CB8AC3E}">
        <p14:creationId xmlns:p14="http://schemas.microsoft.com/office/powerpoint/2010/main" val="184665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 this as part of your final cumulative exam.</a:t>
            </a:r>
          </a:p>
          <a:p>
            <a:endParaRPr lang="en-US" dirty="0"/>
          </a:p>
          <a:p>
            <a:pPr marL="228600" indent="-228600">
              <a:buAutoNum type="arabicParenR"/>
            </a:pPr>
            <a:r>
              <a:rPr lang="en-US" dirty="0"/>
              <a:t>Choose a video that includes skills or functional deficits that have been covered in the course content throughout the semester.</a:t>
            </a:r>
          </a:p>
          <a:p>
            <a:pPr marL="228600" indent="-228600">
              <a:buAutoNum type="arabicParenR"/>
            </a:pPr>
            <a:r>
              <a:rPr lang="en-US" dirty="0"/>
              <a:t>Identify the key elements in the video that your students should be able to observe &amp; analyze, based on what you have covered in the course content and their level within the program.</a:t>
            </a:r>
          </a:p>
          <a:p>
            <a:pPr marL="228600" indent="-228600">
              <a:buAutoNum type="arabicParenR"/>
            </a:pPr>
            <a:r>
              <a:rPr lang="en-US" dirty="0"/>
              <a:t>Same method as instruction.</a:t>
            </a:r>
          </a:p>
          <a:p>
            <a:pPr marL="228600" indent="-228600">
              <a:buAutoNum type="arabicParenR"/>
            </a:pPr>
            <a:r>
              <a:rPr lang="en-US" dirty="0"/>
              <a:t>Added element of a high-stakes assignment as a summative assessment of students’ documentation skills. Gives you a clear picture of the amount of carryover – </a:t>
            </a:r>
            <a:r>
              <a:rPr lang="en-US" b="1" dirty="0"/>
              <a:t>and neuroplasticity developed </a:t>
            </a:r>
            <a:r>
              <a:rPr lang="en-US" dirty="0"/>
              <a:t>– throughout the semester with SOAP note writing skills.</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a:p>
        </p:txBody>
      </p:sp>
    </p:spTree>
    <p:extLst>
      <p:ext uri="{BB962C8B-B14F-4D97-AF65-F5344CB8AC3E}">
        <p14:creationId xmlns:p14="http://schemas.microsoft.com/office/powerpoint/2010/main" val="186503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this video for my summative assessment because I wanted my students to pick up on some key deficits that Liam demonstrates in this particular video. </a:t>
            </a:r>
          </a:p>
          <a:p>
            <a:endParaRPr lang="en-US" dirty="0"/>
          </a:p>
          <a:p>
            <a:r>
              <a:rPr lang="en-US" dirty="0"/>
              <a:t>No only does he demonstrate deficits in fine motor strength &amp; coordination, but he also performs, or attempts to perform, in-hand manipulation skills. </a:t>
            </a:r>
            <a:r>
              <a:rPr lang="en-US" b="1" dirty="0"/>
              <a:t>I was looking for my students to identify and analyze the difference in his ability to perform the in-hand manipulation skills of rotation and shift. </a:t>
            </a:r>
            <a:endParaRPr lang="en-US" b="0" dirty="0"/>
          </a:p>
          <a:p>
            <a:endParaRPr lang="en-US" b="0"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9</a:t>
            </a:fld>
            <a:endParaRPr lang="en-US" noProof="0"/>
          </a:p>
        </p:txBody>
      </p:sp>
    </p:spTree>
    <p:extLst>
      <p:ext uri="{BB962C8B-B14F-4D97-AF65-F5344CB8AC3E}">
        <p14:creationId xmlns:p14="http://schemas.microsoft.com/office/powerpoint/2010/main" val="47846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7171062" y="842713"/>
            <a:ext cx="4099187" cy="3394258"/>
          </a:xfrm>
        </p:spPr>
        <p:txBody>
          <a:bodyPr/>
          <a:lstStyle/>
          <a:p>
            <a:r>
              <a:rPr lang="en-US" sz="3600" dirty="0"/>
              <a:t>Using pediatric videos to make a real-world comprehensive final exam</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7171062" y="4802897"/>
            <a:ext cx="4099187" cy="1658863"/>
          </a:xfrm>
        </p:spPr>
        <p:txBody>
          <a:bodyPr/>
          <a:lstStyle/>
          <a:p>
            <a:r>
              <a:rPr lang="en-US" sz="2200" dirty="0">
                <a:latin typeface="Corbel Light" panose="020B0303020204020204" pitchFamily="34" charset="0"/>
              </a:rPr>
              <a:t>Melissa Turpin, OTD, OTR/L, CTP</a:t>
            </a:r>
          </a:p>
          <a:p>
            <a:pPr>
              <a:spcBef>
                <a:spcPts val="600"/>
              </a:spcBef>
            </a:pPr>
            <a:r>
              <a:rPr lang="en-US" sz="1800" b="0" dirty="0">
                <a:latin typeface="Corbel Light" panose="020B0303020204020204" pitchFamily="34" charset="0"/>
              </a:rPr>
              <a:t>Assistant Professor </a:t>
            </a:r>
          </a:p>
          <a:p>
            <a:pPr>
              <a:spcBef>
                <a:spcPts val="600"/>
              </a:spcBef>
            </a:pPr>
            <a:r>
              <a:rPr lang="en-US" sz="1800" b="0" dirty="0">
                <a:latin typeface="Corbel Light" panose="020B0303020204020204" pitchFamily="34" charset="0"/>
              </a:rPr>
              <a:t>admissions coordinator</a:t>
            </a:r>
          </a:p>
          <a:p>
            <a:pPr>
              <a:spcBef>
                <a:spcPts val="600"/>
              </a:spcBef>
            </a:pPr>
            <a:r>
              <a:rPr lang="en-US" sz="1800" b="0" dirty="0">
                <a:latin typeface="Corbel Light" panose="020B0303020204020204" pitchFamily="34" charset="0"/>
              </a:rPr>
              <a:t>Presbyterian College</a:t>
            </a:r>
          </a:p>
          <a:p>
            <a:endParaRPr lang="en-US" dirty="0"/>
          </a:p>
        </p:txBody>
      </p:sp>
      <p:pic>
        <p:nvPicPr>
          <p:cNvPr id="10" name="Picture Placeholder 9" descr="A picture containing person, indoor, child&#10;&#10;Description automatically generated">
            <a:extLst>
              <a:ext uri="{FF2B5EF4-FFF2-40B4-BE49-F238E27FC236}">
                <a16:creationId xmlns:a16="http://schemas.microsoft.com/office/drawing/2014/main" id="{475364DA-02AC-9B56-30B7-0476A0790DE6}"/>
              </a:ext>
            </a:extLst>
          </p:cNvPr>
          <p:cNvPicPr>
            <a:picLocks noGrp="1" noChangeAspect="1"/>
          </p:cNvPicPr>
          <p:nvPr>
            <p:ph type="pic" sz="quarter" idx="10"/>
          </p:nvPr>
        </p:nvPicPr>
        <p:blipFill rotWithShape="1">
          <a:blip r:embed="rId3"/>
          <a:srcRect l="14540" r="21325"/>
          <a:stretch/>
        </p:blipFill>
        <p:spPr>
          <a:xfrm>
            <a:off x="1142512" y="842713"/>
            <a:ext cx="5039333" cy="5172574"/>
          </a:xfrm>
        </p:spPr>
      </p:pic>
      <p:sp>
        <p:nvSpPr>
          <p:cNvPr id="7" name="Oval 6">
            <a:extLst>
              <a:ext uri="{FF2B5EF4-FFF2-40B4-BE49-F238E27FC236}">
                <a16:creationId xmlns:a16="http://schemas.microsoft.com/office/drawing/2014/main" id="{DAE98AA7-EEC8-4349-B75F-8C7B0A80C3F3}"/>
              </a:ext>
              <a:ext uri="{C183D7F6-B498-43B3-948B-1728B52AA6E4}">
                <adec:decorative xmlns:adec="http://schemas.microsoft.com/office/drawing/2017/decorative" val="1"/>
              </a:ext>
            </a:extLst>
          </p:cNvPr>
          <p:cNvSpPr/>
          <p:nvPr/>
        </p:nvSpPr>
        <p:spPr>
          <a:xfrm>
            <a:off x="331094" y="2213600"/>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ystical Woods Rough Script" panose="020B0604020202020204" pitchFamily="2" charset="0"/>
              </a:rPr>
              <a:t>2023 ICE Webinar Series</a:t>
            </a:r>
          </a:p>
        </p:txBody>
      </p:sp>
    </p:spTree>
    <p:extLst>
      <p:ext uri="{BB962C8B-B14F-4D97-AF65-F5344CB8AC3E}">
        <p14:creationId xmlns:p14="http://schemas.microsoft.com/office/powerpoint/2010/main" val="809263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19D0D71-3615-A5A8-5EC2-EA9F08707CF6}"/>
              </a:ext>
            </a:extLst>
          </p:cNvPr>
          <p:cNvSpPr>
            <a:spLocks noGrp="1"/>
          </p:cNvSpPr>
          <p:nvPr>
            <p:ph type="ctrTitle"/>
          </p:nvPr>
        </p:nvSpPr>
        <p:spPr>
          <a:xfrm>
            <a:off x="7171062" y="1636295"/>
            <a:ext cx="4099187" cy="3576130"/>
          </a:xfrm>
        </p:spPr>
        <p:txBody>
          <a:bodyPr/>
          <a:lstStyle/>
          <a:p>
            <a:r>
              <a:rPr lang="en-US" sz="5400" cap="none" noProof="1">
                <a:solidFill>
                  <a:schemeClr val="bg1"/>
                </a:solidFill>
                <a:latin typeface="Corbel Light" panose="020B0303020204020204" pitchFamily="34" charset="0"/>
              </a:rPr>
              <a:t>ICE Platform</a:t>
            </a:r>
            <a:br>
              <a:rPr lang="en-US" sz="4400" b="0" cap="none" noProof="1">
                <a:solidFill>
                  <a:schemeClr val="bg1"/>
                </a:solidFill>
                <a:latin typeface="Corbel Light" panose="020B0303020204020204" pitchFamily="34" charset="0"/>
              </a:rPr>
            </a:br>
            <a:br>
              <a:rPr lang="en-US" sz="4400" b="0" cap="none" noProof="1">
                <a:solidFill>
                  <a:schemeClr val="bg1"/>
                </a:solidFill>
                <a:latin typeface="Corbel Light" panose="020B0303020204020204" pitchFamily="34" charset="0"/>
              </a:rPr>
            </a:br>
            <a:r>
              <a:rPr lang="en-US" sz="4400" b="0" cap="none" noProof="1">
                <a:solidFill>
                  <a:schemeClr val="bg1"/>
                </a:solidFill>
                <a:latin typeface="Corbel Light" panose="020B0303020204020204" pitchFamily="34" charset="0"/>
              </a:rPr>
              <a:t>Patient Record</a:t>
            </a:r>
            <a:br>
              <a:rPr lang="en-US" sz="4400" b="0" cap="none" noProof="1">
                <a:solidFill>
                  <a:schemeClr val="bg1"/>
                </a:solidFill>
                <a:latin typeface="Corbel Light" panose="020B0303020204020204" pitchFamily="34" charset="0"/>
              </a:rPr>
            </a:br>
            <a:r>
              <a:rPr lang="en-US" sz="4400" b="0" cap="none" noProof="1">
                <a:solidFill>
                  <a:schemeClr val="bg1"/>
                </a:solidFill>
                <a:latin typeface="Corbel Light" panose="020B0303020204020204" pitchFamily="34" charset="0"/>
              </a:rPr>
              <a:t>Video Resource </a:t>
            </a:r>
            <a:endParaRPr lang="en-US" dirty="0"/>
          </a:p>
        </p:txBody>
      </p:sp>
      <p:sp>
        <p:nvSpPr>
          <p:cNvPr id="3" name="Slide Number Placeholder 2">
            <a:extLst>
              <a:ext uri="{FF2B5EF4-FFF2-40B4-BE49-F238E27FC236}">
                <a16:creationId xmlns:a16="http://schemas.microsoft.com/office/drawing/2014/main" id="{0CD9B85F-CD1E-98C3-165C-77B10C832F7F}"/>
              </a:ext>
            </a:extLst>
          </p:cNvPr>
          <p:cNvSpPr>
            <a:spLocks noGrp="1"/>
          </p:cNvSpPr>
          <p:nvPr>
            <p:ph type="sldNum" sz="quarter" idx="4294967295"/>
          </p:nvPr>
        </p:nvSpPr>
        <p:spPr>
          <a:xfrm>
            <a:off x="11903075" y="6384925"/>
            <a:ext cx="288925" cy="288925"/>
          </a:xfrm>
        </p:spPr>
        <p:txBody>
          <a:bodyPr/>
          <a:lstStyle/>
          <a:p>
            <a:pPr algn="ctr"/>
            <a:fld id="{B67B645E-C5E5-4727-B977-D372A0AA71D9}" type="slidenum">
              <a:rPr lang="en-US" noProof="0" smtClean="0"/>
              <a:pPr algn="ctr"/>
              <a:t>10</a:t>
            </a:fld>
            <a:endParaRPr lang="en-US" noProof="0"/>
          </a:p>
        </p:txBody>
      </p:sp>
      <p:pic>
        <p:nvPicPr>
          <p:cNvPr id="14" name="Picture Placeholder 13" descr="Clipboard with solid fill">
            <a:extLst>
              <a:ext uri="{FF2B5EF4-FFF2-40B4-BE49-F238E27FC236}">
                <a16:creationId xmlns:a16="http://schemas.microsoft.com/office/drawing/2014/main" id="{45B63348-49F9-539B-D784-18E4BA869562}"/>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289" r="1289"/>
          <a:stretch>
            <a:fillRect/>
          </a:stretch>
        </p:blipFill>
        <p:spPr/>
      </p:pic>
    </p:spTree>
    <p:extLst>
      <p:ext uri="{BB962C8B-B14F-4D97-AF65-F5344CB8AC3E}">
        <p14:creationId xmlns:p14="http://schemas.microsoft.com/office/powerpoint/2010/main" val="284820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C457-65F2-B423-B640-020A28304F7E}"/>
              </a:ext>
            </a:extLst>
          </p:cNvPr>
          <p:cNvSpPr>
            <a:spLocks noGrp="1"/>
          </p:cNvSpPr>
          <p:nvPr>
            <p:ph type="ctrTitle"/>
          </p:nvPr>
        </p:nvSpPr>
        <p:spPr>
          <a:xfrm>
            <a:off x="7536080" y="1316669"/>
            <a:ext cx="4099187" cy="4224661"/>
          </a:xfrm>
        </p:spPr>
        <p:txBody>
          <a:bodyPr anchor="ctr"/>
          <a:lstStyle/>
          <a:p>
            <a:r>
              <a:rPr lang="en-US" sz="4000" b="0" dirty="0"/>
              <a:t>Providing Feedback</a:t>
            </a:r>
          </a:p>
        </p:txBody>
      </p:sp>
      <p:pic>
        <p:nvPicPr>
          <p:cNvPr id="11" name="Picture Placeholder 10" descr="A picture containing text&#10;&#10;Description automatically generated">
            <a:extLst>
              <a:ext uri="{FF2B5EF4-FFF2-40B4-BE49-F238E27FC236}">
                <a16:creationId xmlns:a16="http://schemas.microsoft.com/office/drawing/2014/main" id="{5FA05958-1790-2282-0D3E-5483EC8594FC}"/>
              </a:ext>
            </a:extLst>
          </p:cNvPr>
          <p:cNvPicPr>
            <a:picLocks noGrp="1" noChangeAspect="1"/>
          </p:cNvPicPr>
          <p:nvPr>
            <p:ph type="pic" sz="quarter" idx="10"/>
          </p:nvPr>
        </p:nvPicPr>
        <p:blipFill rotWithShape="1">
          <a:blip r:embed="rId3"/>
          <a:srcRect l="4298" t="16162" r="37452" b="4115"/>
          <a:stretch/>
        </p:blipFill>
        <p:spPr>
          <a:xfrm rot="10800000">
            <a:off x="1142999" y="842962"/>
            <a:ext cx="5080482" cy="5214937"/>
          </a:xfrm>
        </p:spPr>
      </p:pic>
    </p:spTree>
    <p:extLst>
      <p:ext uri="{BB962C8B-B14F-4D97-AF65-F5344CB8AC3E}">
        <p14:creationId xmlns:p14="http://schemas.microsoft.com/office/powerpoint/2010/main" val="935521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C457-65F2-B423-B640-020A28304F7E}"/>
              </a:ext>
            </a:extLst>
          </p:cNvPr>
          <p:cNvSpPr>
            <a:spLocks noGrp="1"/>
          </p:cNvSpPr>
          <p:nvPr>
            <p:ph type="title"/>
          </p:nvPr>
        </p:nvSpPr>
        <p:spPr>
          <a:xfrm>
            <a:off x="504000" y="2781300"/>
            <a:ext cx="4793714" cy="2078699"/>
          </a:xfrm>
        </p:spPr>
        <p:txBody>
          <a:bodyPr anchor="b">
            <a:normAutofit/>
          </a:bodyPr>
          <a:lstStyle/>
          <a:p>
            <a:r>
              <a:rPr lang="en-US" b="0"/>
              <a:t>Questions</a:t>
            </a:r>
          </a:p>
        </p:txBody>
      </p:sp>
      <p:sp>
        <p:nvSpPr>
          <p:cNvPr id="17" name="Slide Number Placeholder 3">
            <a:extLst>
              <a:ext uri="{FF2B5EF4-FFF2-40B4-BE49-F238E27FC236}">
                <a16:creationId xmlns:a16="http://schemas.microsoft.com/office/drawing/2014/main" id="{63F8E9B8-D141-22B4-AD60-65CBC0085FAD}"/>
              </a:ext>
            </a:extLst>
          </p:cNvPr>
          <p:cNvSpPr>
            <a:spLocks noGrp="1"/>
          </p:cNvSpPr>
          <p:nvPr>
            <p:ph type="sldNum" sz="quarter" idx="11"/>
          </p:nvPr>
        </p:nvSpPr>
        <p:spPr>
          <a:xfrm>
            <a:off x="11728948" y="6385422"/>
            <a:ext cx="288000" cy="288000"/>
          </a:xfrm>
        </p:spPr>
        <p:txBody>
          <a:bodyPr/>
          <a:lstStyle/>
          <a:p>
            <a:pPr algn="ctr">
              <a:spcAft>
                <a:spcPts val="600"/>
              </a:spcAft>
            </a:pPr>
            <a:fld id="{B67B645E-C5E5-4727-B977-D372A0AA71D9}" type="slidenum">
              <a:rPr lang="en-US" noProof="0" smtClean="0"/>
              <a:pPr algn="ctr">
                <a:spcAft>
                  <a:spcPts val="600"/>
                </a:spcAft>
              </a:pPr>
              <a:t>12</a:t>
            </a:fld>
            <a:endParaRPr lang="en-US" noProof="0"/>
          </a:p>
        </p:txBody>
      </p:sp>
      <p:pic>
        <p:nvPicPr>
          <p:cNvPr id="10" name="Picture Placeholder 9" descr="A picture containing tree, outdoor, person, arm&#10;&#10;Description automatically generated">
            <a:extLst>
              <a:ext uri="{FF2B5EF4-FFF2-40B4-BE49-F238E27FC236}">
                <a16:creationId xmlns:a16="http://schemas.microsoft.com/office/drawing/2014/main" id="{8ED5C335-6C61-ADC7-5DCD-63DDBEEA1A79}"/>
              </a:ext>
            </a:extLst>
          </p:cNvPr>
          <p:cNvPicPr>
            <a:picLocks noGrp="1" noChangeAspect="1"/>
          </p:cNvPicPr>
          <p:nvPr>
            <p:ph type="pic" sz="quarter" idx="12"/>
          </p:nvPr>
        </p:nvPicPr>
        <p:blipFill rotWithShape="1">
          <a:blip r:embed="rId3"/>
          <a:srcRect l="13465" t="-3193" r="9552" b="3192"/>
          <a:stretch/>
        </p:blipFill>
        <p:spPr>
          <a:xfrm rot="5400000">
            <a:off x="6974495" y="1229403"/>
            <a:ext cx="4404388" cy="4290933"/>
          </a:xfrm>
          <a:noFill/>
        </p:spPr>
      </p:pic>
    </p:spTree>
    <p:extLst>
      <p:ext uri="{BB962C8B-B14F-4D97-AF65-F5344CB8AC3E}">
        <p14:creationId xmlns:p14="http://schemas.microsoft.com/office/powerpoint/2010/main" val="3609021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DDABB1-5E6B-4365-AD9E-DDCE7E972742}"/>
              </a:ext>
            </a:extLst>
          </p:cNvPr>
          <p:cNvSpPr>
            <a:spLocks noGrp="1"/>
          </p:cNvSpPr>
          <p:nvPr>
            <p:ph type="title"/>
          </p:nvPr>
        </p:nvSpPr>
        <p:spPr bwMode="ltGray">
          <a:xfrm>
            <a:off x="6726651" y="1368515"/>
            <a:ext cx="4793714" cy="976558"/>
          </a:xfrm>
        </p:spPr>
        <p:txBody>
          <a:bodyPr/>
          <a:lstStyle/>
          <a:p>
            <a:pPr algn="ctr"/>
            <a:r>
              <a:rPr lang="en-US" dirty="0"/>
              <a:t>Thank You</a:t>
            </a:r>
          </a:p>
        </p:txBody>
      </p:sp>
      <p:sp>
        <p:nvSpPr>
          <p:cNvPr id="4" name="Subtitle 3">
            <a:extLst>
              <a:ext uri="{FF2B5EF4-FFF2-40B4-BE49-F238E27FC236}">
                <a16:creationId xmlns:a16="http://schemas.microsoft.com/office/drawing/2014/main" id="{37530160-A714-49C8-85A0-932553905B40}"/>
              </a:ext>
            </a:extLst>
          </p:cNvPr>
          <p:cNvSpPr>
            <a:spLocks noGrp="1"/>
          </p:cNvSpPr>
          <p:nvPr>
            <p:ph type="subTitle" idx="1"/>
          </p:nvPr>
        </p:nvSpPr>
        <p:spPr bwMode="gray">
          <a:xfrm>
            <a:off x="6842709" y="2731087"/>
            <a:ext cx="4303959" cy="271807"/>
          </a:xfrm>
        </p:spPr>
        <p:txBody>
          <a:bodyPr/>
          <a:lstStyle/>
          <a:p>
            <a:r>
              <a:rPr lang="en-US" sz="2400" noProof="1"/>
              <a:t>Melissa Turpin, OTD, OTR/L, CTP</a:t>
            </a:r>
          </a:p>
        </p:txBody>
      </p:sp>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16"/>
          </p:nvPr>
        </p:nvSpPr>
        <p:spPr bwMode="gray">
          <a:xfrm>
            <a:off x="6842709" y="3220098"/>
            <a:ext cx="4303959" cy="252000"/>
          </a:xfrm>
        </p:spPr>
        <p:txBody>
          <a:bodyPr/>
          <a:lstStyle/>
          <a:p>
            <a:r>
              <a:rPr lang="en-US" sz="2400" dirty="0"/>
              <a:t>mkturpin@presby.edu</a:t>
            </a:r>
          </a:p>
        </p:txBody>
      </p:sp>
      <p:pic>
        <p:nvPicPr>
          <p:cNvPr id="12" name="Graphic 11" descr="User" title="Icon - Presenter Name">
            <a:extLst>
              <a:ext uri="{FF2B5EF4-FFF2-40B4-BE49-F238E27FC236}">
                <a16:creationId xmlns:a16="http://schemas.microsoft.com/office/drawing/2014/main" id="{3FD34FCD-807B-4BBC-8AFE-2162CCE29BE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a:off x="11301465" y="2731087"/>
            <a:ext cx="218900" cy="218900"/>
          </a:xfrm>
          <a:prstGeom prst="rect">
            <a:avLst/>
          </a:prstGeom>
        </p:spPr>
      </p:pic>
      <p:pic>
        <p:nvPicPr>
          <p:cNvPr id="13" name="Graphic 12" descr="Envelope"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1301465" y="3253198"/>
            <a:ext cx="218900" cy="218900"/>
          </a:xfrm>
          <a:prstGeom prst="rect">
            <a:avLst/>
          </a:prstGeom>
        </p:spPr>
      </p:pic>
      <p:sp>
        <p:nvSpPr>
          <p:cNvPr id="19" name="Slide Number Placeholder 18">
            <a:extLst>
              <a:ext uri="{FF2B5EF4-FFF2-40B4-BE49-F238E27FC236}">
                <a16:creationId xmlns:a16="http://schemas.microsoft.com/office/drawing/2014/main" id="{719DF40F-7D18-4AEB-B04C-9870555D297B}"/>
              </a:ext>
            </a:extLst>
          </p:cNvPr>
          <p:cNvSpPr>
            <a:spLocks noGrp="1"/>
          </p:cNvSpPr>
          <p:nvPr>
            <p:ph type="sldNum" sz="quarter" idx="11"/>
          </p:nvPr>
        </p:nvSpPr>
        <p:spPr/>
        <p:txBody>
          <a:bodyPr/>
          <a:lstStyle/>
          <a:p>
            <a:fld id="{B67B645E-C5E5-4727-B977-D372A0AA71D9}" type="slidenum">
              <a:rPr lang="en-US" smtClean="0"/>
              <a:pPr/>
              <a:t>13</a:t>
            </a:fld>
            <a:endParaRPr lang="en-US" dirty="0"/>
          </a:p>
        </p:txBody>
      </p:sp>
      <p:pic>
        <p:nvPicPr>
          <p:cNvPr id="10" name="Picture 9">
            <a:extLst>
              <a:ext uri="{FF2B5EF4-FFF2-40B4-BE49-F238E27FC236}">
                <a16:creationId xmlns:a16="http://schemas.microsoft.com/office/drawing/2014/main" id="{77212D0C-55C3-476D-014D-83BA96841764}"/>
              </a:ext>
            </a:extLst>
          </p:cNvPr>
          <p:cNvPicPr>
            <a:picLocks noChangeAspect="1"/>
          </p:cNvPicPr>
          <p:nvPr/>
        </p:nvPicPr>
        <p:blipFill rotWithShape="1">
          <a:blip r:embed="rId7"/>
          <a:srcRect t="16631"/>
          <a:stretch/>
        </p:blipFill>
        <p:spPr>
          <a:xfrm>
            <a:off x="555576" y="1052051"/>
            <a:ext cx="4083262" cy="4753897"/>
          </a:xfrm>
          <a:prstGeom prst="rect">
            <a:avLst/>
          </a:prstGeom>
          <a:effectLst>
            <a:outerShdw blurRad="50800" dist="38100" dir="2700000" algn="tl" rotWithShape="0">
              <a:prstClr val="black">
                <a:alpha val="40000"/>
              </a:prstClr>
            </a:outerShdw>
          </a:effectLst>
        </p:spPr>
      </p:pic>
      <p:pic>
        <p:nvPicPr>
          <p:cNvPr id="2" name="Picture 1" descr="Qr code&#10;&#10;Description automatically generated">
            <a:extLst>
              <a:ext uri="{FF2B5EF4-FFF2-40B4-BE49-F238E27FC236}">
                <a16:creationId xmlns:a16="http://schemas.microsoft.com/office/drawing/2014/main" id="{0CEF3F1D-1109-467F-08AB-EF7EF7E82296}"/>
              </a:ext>
            </a:extLst>
          </p:cNvPr>
          <p:cNvPicPr>
            <a:picLocks noChangeAspect="1"/>
          </p:cNvPicPr>
          <p:nvPr/>
        </p:nvPicPr>
        <p:blipFill>
          <a:blip r:embed="rId8"/>
          <a:stretch>
            <a:fillRect/>
          </a:stretch>
        </p:blipFill>
        <p:spPr>
          <a:xfrm>
            <a:off x="8346819" y="4334820"/>
            <a:ext cx="1553378" cy="1553378"/>
          </a:xfrm>
          <a:prstGeom prst="rect">
            <a:avLst/>
          </a:prstGeom>
        </p:spPr>
      </p:pic>
      <p:sp>
        <p:nvSpPr>
          <p:cNvPr id="5" name="Text Placeholder 6">
            <a:extLst>
              <a:ext uri="{FF2B5EF4-FFF2-40B4-BE49-F238E27FC236}">
                <a16:creationId xmlns:a16="http://schemas.microsoft.com/office/drawing/2014/main" id="{625C8439-F073-CF48-E0BD-F8530CE326F7}"/>
              </a:ext>
            </a:extLst>
          </p:cNvPr>
          <p:cNvSpPr txBox="1">
            <a:spLocks/>
          </p:cNvSpPr>
          <p:nvPr/>
        </p:nvSpPr>
        <p:spPr bwMode="gray">
          <a:xfrm>
            <a:off x="6869007" y="3676999"/>
            <a:ext cx="4303959" cy="252000"/>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ysClr val="window" lastClr="FFFFFF"/>
                </a:solidFill>
                <a:effectLst/>
                <a:uLnTx/>
                <a:uFillTx/>
                <a:latin typeface="Calibri"/>
                <a:ea typeface="+mn-ea"/>
                <a:cs typeface="+mn-cs"/>
              </a:rPr>
              <a:t>Let’s connect on LinkedIn</a:t>
            </a:r>
          </a:p>
        </p:txBody>
      </p:sp>
      <p:pic>
        <p:nvPicPr>
          <p:cNvPr id="6" name="Graphic 5" descr="User" title="Icon - Presenter Name">
            <a:extLst>
              <a:ext uri="{FF2B5EF4-FFF2-40B4-BE49-F238E27FC236}">
                <a16:creationId xmlns:a16="http://schemas.microsoft.com/office/drawing/2014/main" id="{752CD884-3863-07E6-1291-D00E0A4A7E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11301465" y="3693549"/>
            <a:ext cx="218900" cy="218900"/>
          </a:xfrm>
          <a:prstGeom prst="rect">
            <a:avLst/>
          </a:prstGeom>
        </p:spPr>
      </p:pic>
    </p:spTree>
    <p:extLst>
      <p:ext uri="{BB962C8B-B14F-4D97-AF65-F5344CB8AC3E}">
        <p14:creationId xmlns:p14="http://schemas.microsoft.com/office/powerpoint/2010/main" val="311331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652938" y="4493722"/>
            <a:ext cx="3863221" cy="720000"/>
          </a:xfrm>
        </p:spPr>
        <p:txBody>
          <a:bodyPr anchor="t"/>
          <a:lstStyle/>
          <a:p>
            <a:r>
              <a:rPr lang="en-US" sz="3600" dirty="0"/>
              <a:t>Learning Objectives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362000" y="1506437"/>
            <a:ext cx="3948613" cy="3845125"/>
          </a:xfrm>
        </p:spPr>
        <p:txBody>
          <a:bodyPr/>
          <a:lstStyle/>
          <a:p>
            <a:pPr marL="0" indent="0">
              <a:buNone/>
            </a:pPr>
            <a:r>
              <a:rPr lang="en-US" sz="2000" b="1" noProof="1"/>
              <a:t>By the end of this webinar, learners will be able to:</a:t>
            </a:r>
          </a:p>
          <a:p>
            <a:r>
              <a:rPr lang="en-US" noProof="1"/>
              <a:t>Facilitate student learning and clinical reasoning skills by using experience-dependent neuroplasticity principles &amp; ICE videos.</a:t>
            </a:r>
          </a:p>
          <a:p>
            <a:r>
              <a:rPr lang="en-US" noProof="1"/>
              <a:t>Implement innovative teaching methods to promote student success with SOAP note documentation skills.</a:t>
            </a:r>
          </a:p>
          <a:p>
            <a:r>
              <a:rPr lang="en-US" noProof="1"/>
              <a:t>Build teaching confidence and competence by using ICE videos to facilitate the creation of instructional methods and summative assessments.</a:t>
            </a:r>
          </a:p>
          <a:p>
            <a:pPr marL="0" indent="0">
              <a:buNone/>
            </a:pPr>
            <a:r>
              <a:rPr lang="en-US" noProof="1"/>
              <a:t> </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2</a:t>
            </a:fld>
            <a:endParaRPr lang="en-US" dirty="0"/>
          </a:p>
        </p:txBody>
      </p:sp>
      <p:pic>
        <p:nvPicPr>
          <p:cNvPr id="2" name="Picture 1" descr="A picture containing graphical user interface&#10;&#10;Description automatically generated">
            <a:extLst>
              <a:ext uri="{FF2B5EF4-FFF2-40B4-BE49-F238E27FC236}">
                <a16:creationId xmlns:a16="http://schemas.microsoft.com/office/drawing/2014/main" id="{91F8EB76-B38B-0B49-1E48-912DC05480F1}"/>
              </a:ext>
            </a:extLst>
          </p:cNvPr>
          <p:cNvPicPr>
            <a:picLocks noChangeAspect="1"/>
          </p:cNvPicPr>
          <p:nvPr/>
        </p:nvPicPr>
        <p:blipFill>
          <a:blip r:embed="rId3"/>
          <a:stretch>
            <a:fillRect/>
          </a:stretch>
        </p:blipFill>
        <p:spPr>
          <a:xfrm>
            <a:off x="1455258" y="5956159"/>
            <a:ext cx="3808613" cy="573263"/>
          </a:xfrm>
          <a:prstGeom prst="rect">
            <a:avLst/>
          </a:prstGeom>
        </p:spPr>
      </p:pic>
      <p:pic>
        <p:nvPicPr>
          <p:cNvPr id="9" name="Picture Placeholder 8" descr="A child lying on a trampoline&#10;&#10;Description automatically generated with low confidence">
            <a:extLst>
              <a:ext uri="{FF2B5EF4-FFF2-40B4-BE49-F238E27FC236}">
                <a16:creationId xmlns:a16="http://schemas.microsoft.com/office/drawing/2014/main" id="{C6EEEF80-3AF5-CB20-4B02-9679E903AF95}"/>
              </a:ext>
            </a:extLst>
          </p:cNvPr>
          <p:cNvPicPr>
            <a:picLocks noGrp="1" noChangeAspect="1"/>
          </p:cNvPicPr>
          <p:nvPr>
            <p:ph type="pic" sz="quarter" idx="10"/>
          </p:nvPr>
        </p:nvPicPr>
        <p:blipFill rotWithShape="1">
          <a:blip r:embed="rId4"/>
          <a:srcRect l="-1897" t="8907" r="1897" b="14345"/>
          <a:stretch/>
        </p:blipFill>
        <p:spPr>
          <a:xfrm>
            <a:off x="4564609" y="196033"/>
            <a:ext cx="3475177" cy="3555252"/>
          </a:xfrm>
        </p:spPr>
      </p:pic>
    </p:spTree>
    <p:extLst>
      <p:ext uri="{BB962C8B-B14F-4D97-AF65-F5344CB8AC3E}">
        <p14:creationId xmlns:p14="http://schemas.microsoft.com/office/powerpoint/2010/main" val="2122728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US" sz="4800" b="0" dirty="0">
                <a:latin typeface="+mn-lt"/>
              </a:rPr>
              <a:t>Raise your virtual hand if:</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a:xfrm>
            <a:off x="504000" y="5076000"/>
            <a:ext cx="4793714" cy="1309422"/>
          </a:xfrm>
        </p:spPr>
        <p:txBody>
          <a:bodyPr/>
          <a:lstStyle/>
          <a:p>
            <a:r>
              <a:rPr lang="en-US" sz="2800" b="0" cap="none" dirty="0">
                <a:latin typeface="Corbel Light" panose="020B0303020204020204" pitchFamily="34" charset="0"/>
              </a:rPr>
              <a:t>Your students are struggling to produce effective, efficient, professional documentation.</a:t>
            </a:r>
            <a:endParaRPr lang="en-US" sz="2800" b="0" cap="none" noProof="1">
              <a:latin typeface="Corbel Light" panose="020B0303020204020204" pitchFamily="34" charset="0"/>
            </a:endParaRPr>
          </a:p>
        </p:txBody>
      </p:sp>
      <p:sp>
        <p:nvSpPr>
          <p:cNvPr id="4" name="Slide Number Placeholder 3">
            <a:extLst>
              <a:ext uri="{FF2B5EF4-FFF2-40B4-BE49-F238E27FC236}">
                <a16:creationId xmlns:a16="http://schemas.microsoft.com/office/drawing/2014/main" id="{701A5D44-66B7-440E-B8AF-C1EE434FE296}"/>
              </a:ext>
            </a:extLst>
          </p:cNvPr>
          <p:cNvSpPr>
            <a:spLocks noGrp="1"/>
          </p:cNvSpPr>
          <p:nvPr>
            <p:ph type="sldNum" sz="quarter" idx="11"/>
          </p:nvPr>
        </p:nvSpPr>
        <p:spPr/>
        <p:txBody>
          <a:bodyPr/>
          <a:lstStyle/>
          <a:p>
            <a:pPr algn="ctr"/>
            <a:fld id="{B67B645E-C5E5-4727-B977-D372A0AA71D9}" type="slidenum">
              <a:rPr lang="en-US" smtClean="0"/>
              <a:pPr algn="ctr"/>
              <a:t>3</a:t>
            </a:fld>
            <a:endParaRPr lang="en-US" dirty="0"/>
          </a:p>
        </p:txBody>
      </p:sp>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Placeholder 10" descr="A picture containing person, wall, indoor, spectacles&#10;&#10;Description automatically generated">
            <a:extLst>
              <a:ext uri="{FF2B5EF4-FFF2-40B4-BE49-F238E27FC236}">
                <a16:creationId xmlns:a16="http://schemas.microsoft.com/office/drawing/2014/main" id="{243ABC93-365F-557B-ADC8-016C74B2227E}"/>
              </a:ext>
            </a:extLst>
          </p:cNvPr>
          <p:cNvPicPr>
            <a:picLocks noGrp="1" noChangeAspect="1"/>
          </p:cNvPicPr>
          <p:nvPr>
            <p:ph type="pic" sz="quarter" idx="12"/>
          </p:nvPr>
        </p:nvPicPr>
        <p:blipFill>
          <a:blip r:embed="rId3"/>
          <a:srcRect t="11515" b="11515"/>
          <a:stretch>
            <a:fillRect/>
          </a:stretch>
        </p:blipFill>
        <p:spPr/>
      </p:pic>
    </p:spTree>
    <p:extLst>
      <p:ext uri="{BB962C8B-B14F-4D97-AF65-F5344CB8AC3E}">
        <p14:creationId xmlns:p14="http://schemas.microsoft.com/office/powerpoint/2010/main" val="2791982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23F58A-22BE-2A30-2D6C-BC92CD8E59DD}"/>
              </a:ext>
            </a:extLst>
          </p:cNvPr>
          <p:cNvSpPr>
            <a:spLocks noGrp="1"/>
          </p:cNvSpPr>
          <p:nvPr>
            <p:ph type="body" sz="quarter" idx="28"/>
          </p:nvPr>
        </p:nvSpPr>
        <p:spPr/>
        <p:txBody>
          <a:bodyPr anchor="t"/>
          <a:lstStyle/>
          <a:p>
            <a:r>
              <a:rPr lang="en-US" sz="2000" dirty="0"/>
              <a:t>Case Studies</a:t>
            </a:r>
          </a:p>
        </p:txBody>
      </p:sp>
      <p:sp>
        <p:nvSpPr>
          <p:cNvPr id="3" name="Text Placeholder 2">
            <a:extLst>
              <a:ext uri="{FF2B5EF4-FFF2-40B4-BE49-F238E27FC236}">
                <a16:creationId xmlns:a16="http://schemas.microsoft.com/office/drawing/2014/main" id="{B09DE217-6D01-9BB7-A23C-27C2D05E08B7}"/>
              </a:ext>
            </a:extLst>
          </p:cNvPr>
          <p:cNvSpPr>
            <a:spLocks noGrp="1"/>
          </p:cNvSpPr>
          <p:nvPr>
            <p:ph type="body" sz="quarter" idx="29"/>
          </p:nvPr>
        </p:nvSpPr>
        <p:spPr/>
        <p:txBody>
          <a:bodyPr anchor="t"/>
          <a:lstStyle/>
          <a:p>
            <a:r>
              <a:rPr lang="en-US" sz="1800" dirty="0"/>
              <a:t>Documentation Manual Worksheets</a:t>
            </a:r>
          </a:p>
        </p:txBody>
      </p:sp>
      <p:sp>
        <p:nvSpPr>
          <p:cNvPr id="4" name="Text Placeholder 3">
            <a:extLst>
              <a:ext uri="{FF2B5EF4-FFF2-40B4-BE49-F238E27FC236}">
                <a16:creationId xmlns:a16="http://schemas.microsoft.com/office/drawing/2014/main" id="{89AD26EE-43DD-DB24-33C7-C25A0A1210B3}"/>
              </a:ext>
            </a:extLst>
          </p:cNvPr>
          <p:cNvSpPr>
            <a:spLocks noGrp="1"/>
          </p:cNvSpPr>
          <p:nvPr>
            <p:ph type="body" sz="quarter" idx="27"/>
          </p:nvPr>
        </p:nvSpPr>
        <p:spPr>
          <a:xfrm>
            <a:off x="845293" y="1593149"/>
            <a:ext cx="4348065" cy="4348065"/>
          </a:xfrm>
        </p:spPr>
        <p:txBody>
          <a:bodyPr anchor="t"/>
          <a:lstStyle/>
          <a:p>
            <a:r>
              <a:rPr lang="en-US" sz="2000" dirty="0"/>
              <a:t>Supplemental Learning Opportunities</a:t>
            </a:r>
          </a:p>
        </p:txBody>
      </p:sp>
      <p:sp>
        <p:nvSpPr>
          <p:cNvPr id="11" name="Title 10">
            <a:extLst>
              <a:ext uri="{FF2B5EF4-FFF2-40B4-BE49-F238E27FC236}">
                <a16:creationId xmlns:a16="http://schemas.microsoft.com/office/drawing/2014/main" id="{D0B14E85-A087-529B-59B1-5B47C820F7E6}"/>
              </a:ext>
            </a:extLst>
          </p:cNvPr>
          <p:cNvSpPr>
            <a:spLocks noGrp="1"/>
          </p:cNvSpPr>
          <p:nvPr>
            <p:ph type="title"/>
          </p:nvPr>
        </p:nvSpPr>
        <p:spPr/>
        <p:txBody>
          <a:bodyPr/>
          <a:lstStyle/>
          <a:p>
            <a:pPr algn="ctr"/>
            <a:r>
              <a:rPr lang="en-US" dirty="0"/>
              <a:t>Traditional Teaching Methods</a:t>
            </a:r>
          </a:p>
        </p:txBody>
      </p:sp>
      <p:sp>
        <p:nvSpPr>
          <p:cNvPr id="12" name="Slide Number Placeholder 11">
            <a:extLst>
              <a:ext uri="{FF2B5EF4-FFF2-40B4-BE49-F238E27FC236}">
                <a16:creationId xmlns:a16="http://schemas.microsoft.com/office/drawing/2014/main" id="{2484351C-A64E-F000-153F-3B293628A016}"/>
              </a:ext>
            </a:extLst>
          </p:cNvPr>
          <p:cNvSpPr>
            <a:spLocks noGrp="1"/>
          </p:cNvSpPr>
          <p:nvPr>
            <p:ph type="sldNum" sz="quarter" idx="36"/>
          </p:nvPr>
        </p:nvSpPr>
        <p:spPr/>
        <p:txBody>
          <a:bodyPr/>
          <a:lstStyle/>
          <a:p>
            <a:fld id="{B67B645E-C5E5-4727-B977-D372A0AA71D9}" type="slidenum">
              <a:rPr lang="en-US" noProof="0" smtClean="0"/>
              <a:pPr/>
              <a:t>4</a:t>
            </a:fld>
            <a:endParaRPr lang="en-US" noProof="0"/>
          </a:p>
        </p:txBody>
      </p:sp>
      <p:sp>
        <p:nvSpPr>
          <p:cNvPr id="14" name="Rectangle 13">
            <a:extLst>
              <a:ext uri="{FF2B5EF4-FFF2-40B4-BE49-F238E27FC236}">
                <a16:creationId xmlns:a16="http://schemas.microsoft.com/office/drawing/2014/main" id="{9E1BBF96-909C-68B7-DE9E-9EFAB7616FE7}"/>
              </a:ext>
            </a:extLst>
          </p:cNvPr>
          <p:cNvSpPr/>
          <p:nvPr/>
        </p:nvSpPr>
        <p:spPr>
          <a:xfrm>
            <a:off x="10675088" y="6188149"/>
            <a:ext cx="956931" cy="66985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8" name="Graphic 17" descr="Document with solid fill">
            <a:extLst>
              <a:ext uri="{FF2B5EF4-FFF2-40B4-BE49-F238E27FC236}">
                <a16:creationId xmlns:a16="http://schemas.microsoft.com/office/drawing/2014/main" id="{089477EE-040D-F8BB-0581-255A28E634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9401" y="3109648"/>
            <a:ext cx="1882140" cy="1882140"/>
          </a:xfrm>
          <a:prstGeom prst="rect">
            <a:avLst/>
          </a:prstGeom>
        </p:spPr>
      </p:pic>
      <p:pic>
        <p:nvPicPr>
          <p:cNvPr id="20" name="Graphic 19" descr="Storytelling with solid fill">
            <a:extLst>
              <a:ext uri="{FF2B5EF4-FFF2-40B4-BE49-F238E27FC236}">
                <a16:creationId xmlns:a16="http://schemas.microsoft.com/office/drawing/2014/main" id="{7EC7A432-FAA7-DEDB-8AC2-23503B663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85533" y="3429000"/>
            <a:ext cx="1333224" cy="1333224"/>
          </a:xfrm>
          <a:prstGeom prst="rect">
            <a:avLst/>
          </a:prstGeom>
        </p:spPr>
      </p:pic>
      <p:pic>
        <p:nvPicPr>
          <p:cNvPr id="6" name="Graphic 5" descr="Users with solid fill">
            <a:extLst>
              <a:ext uri="{FF2B5EF4-FFF2-40B4-BE49-F238E27FC236}">
                <a16:creationId xmlns:a16="http://schemas.microsoft.com/office/drawing/2014/main" id="{FFE2F6A3-EC85-E5DF-9324-6A198C2DA2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3434" y="3071497"/>
            <a:ext cx="1920291" cy="1920291"/>
          </a:xfrm>
          <a:prstGeom prst="rect">
            <a:avLst/>
          </a:prstGeom>
        </p:spPr>
      </p:pic>
    </p:spTree>
    <p:extLst>
      <p:ext uri="{BB962C8B-B14F-4D97-AF65-F5344CB8AC3E}">
        <p14:creationId xmlns:p14="http://schemas.microsoft.com/office/powerpoint/2010/main" val="8350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C457-65F2-B423-B640-020A28304F7E}"/>
              </a:ext>
            </a:extLst>
          </p:cNvPr>
          <p:cNvSpPr>
            <a:spLocks noGrp="1"/>
          </p:cNvSpPr>
          <p:nvPr>
            <p:ph type="ctrTitle"/>
          </p:nvPr>
        </p:nvSpPr>
        <p:spPr>
          <a:xfrm>
            <a:off x="7536080" y="1316669"/>
            <a:ext cx="4099187" cy="4224661"/>
          </a:xfrm>
        </p:spPr>
        <p:txBody>
          <a:bodyPr anchor="ctr"/>
          <a:lstStyle/>
          <a:p>
            <a:r>
              <a:rPr lang="en-US" sz="4000" b="0" dirty="0"/>
              <a:t>How can we facilitate the connection between concepts and application?</a:t>
            </a:r>
          </a:p>
        </p:txBody>
      </p:sp>
      <p:pic>
        <p:nvPicPr>
          <p:cNvPr id="6" name="Picture Placeholder 5" descr="A child sitting at a table with a board game on it&#10;&#10;Description automatically generated with low confidence">
            <a:extLst>
              <a:ext uri="{FF2B5EF4-FFF2-40B4-BE49-F238E27FC236}">
                <a16:creationId xmlns:a16="http://schemas.microsoft.com/office/drawing/2014/main" id="{E1B7CA5F-30FC-782A-9B7C-1BE0312FC033}"/>
              </a:ext>
            </a:extLst>
          </p:cNvPr>
          <p:cNvPicPr>
            <a:picLocks noGrp="1" noChangeAspect="1"/>
          </p:cNvPicPr>
          <p:nvPr>
            <p:ph type="pic" sz="quarter" idx="10"/>
          </p:nvPr>
        </p:nvPicPr>
        <p:blipFill rotWithShape="1">
          <a:blip r:embed="rId3"/>
          <a:srcRect l="830" r="1748"/>
          <a:stretch/>
        </p:blipFill>
        <p:spPr>
          <a:xfrm>
            <a:off x="1142512" y="842713"/>
            <a:ext cx="5039333" cy="5172574"/>
          </a:xfrm>
        </p:spPr>
      </p:pic>
    </p:spTree>
    <p:extLst>
      <p:ext uri="{BB962C8B-B14F-4D97-AF65-F5344CB8AC3E}">
        <p14:creationId xmlns:p14="http://schemas.microsoft.com/office/powerpoint/2010/main" val="202499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D3B6-2588-497F-3AF1-5D5B0E228E73}"/>
              </a:ext>
            </a:extLst>
          </p:cNvPr>
          <p:cNvSpPr>
            <a:spLocks noGrp="1"/>
          </p:cNvSpPr>
          <p:nvPr>
            <p:ph type="title"/>
          </p:nvPr>
        </p:nvSpPr>
        <p:spPr/>
        <p:txBody>
          <a:bodyPr/>
          <a:lstStyle/>
          <a:p>
            <a:pPr algn="ctr"/>
            <a:r>
              <a:rPr lang="en-US" dirty="0"/>
              <a:t>Principles of Experience-Dependent Neuroplasticity</a:t>
            </a:r>
          </a:p>
        </p:txBody>
      </p:sp>
      <p:sp>
        <p:nvSpPr>
          <p:cNvPr id="3" name="Slide Number Placeholder 2">
            <a:extLst>
              <a:ext uri="{FF2B5EF4-FFF2-40B4-BE49-F238E27FC236}">
                <a16:creationId xmlns:a16="http://schemas.microsoft.com/office/drawing/2014/main" id="{6D697399-84EA-A9CC-94CD-D5F57B999747}"/>
              </a:ext>
            </a:extLst>
          </p:cNvPr>
          <p:cNvSpPr>
            <a:spLocks noGrp="1"/>
          </p:cNvSpPr>
          <p:nvPr>
            <p:ph type="sldNum" sz="quarter" idx="11"/>
          </p:nvPr>
        </p:nvSpPr>
        <p:spPr/>
        <p:txBody>
          <a:bodyPr/>
          <a:lstStyle/>
          <a:p>
            <a:pPr algn="ctr"/>
            <a:fld id="{B67B645E-C5E5-4727-B977-D372A0AA71D9}" type="slidenum">
              <a:rPr lang="en-US" noProof="0" smtClean="0"/>
              <a:pPr algn="ctr"/>
              <a:t>6</a:t>
            </a:fld>
            <a:endParaRPr lang="en-US" noProof="0"/>
          </a:p>
        </p:txBody>
      </p:sp>
      <p:sp>
        <p:nvSpPr>
          <p:cNvPr id="4" name="Rectangle 3">
            <a:extLst>
              <a:ext uri="{FF2B5EF4-FFF2-40B4-BE49-F238E27FC236}">
                <a16:creationId xmlns:a16="http://schemas.microsoft.com/office/drawing/2014/main" id="{025E7ECE-FF68-7897-BD9D-CE927964312F}"/>
              </a:ext>
            </a:extLst>
          </p:cNvPr>
          <p:cNvSpPr/>
          <p:nvPr/>
        </p:nvSpPr>
        <p:spPr>
          <a:xfrm>
            <a:off x="10675088" y="6188149"/>
            <a:ext cx="956931" cy="66985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7" name="Rectangle 6">
            <a:extLst>
              <a:ext uri="{FF2B5EF4-FFF2-40B4-BE49-F238E27FC236}">
                <a16:creationId xmlns:a16="http://schemas.microsoft.com/office/drawing/2014/main" id="{2B14340A-F575-135C-8850-C904A4173BF9}"/>
              </a:ext>
            </a:extLst>
          </p:cNvPr>
          <p:cNvSpPr/>
          <p:nvPr/>
        </p:nvSpPr>
        <p:spPr>
          <a:xfrm>
            <a:off x="1849423" y="1348358"/>
            <a:ext cx="3903287" cy="2327563"/>
          </a:xfrm>
          <a:prstGeom prst="rect">
            <a:avLst/>
          </a:prstGeom>
          <a:solidFill>
            <a:schemeClr val="accent6">
              <a:lumMod val="7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8" name="Rectangle 7">
            <a:extLst>
              <a:ext uri="{FF2B5EF4-FFF2-40B4-BE49-F238E27FC236}">
                <a16:creationId xmlns:a16="http://schemas.microsoft.com/office/drawing/2014/main" id="{CA751BE8-DFB1-205A-CA75-B24E29E7DB23}"/>
              </a:ext>
            </a:extLst>
          </p:cNvPr>
          <p:cNvSpPr/>
          <p:nvPr/>
        </p:nvSpPr>
        <p:spPr>
          <a:xfrm>
            <a:off x="1849422" y="4098437"/>
            <a:ext cx="3903287" cy="2327563"/>
          </a:xfrm>
          <a:prstGeom prst="rect">
            <a:avLst/>
          </a:prstGeom>
          <a:solidFill>
            <a:schemeClr val="accent2"/>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 name="Rectangle 8">
            <a:extLst>
              <a:ext uri="{FF2B5EF4-FFF2-40B4-BE49-F238E27FC236}">
                <a16:creationId xmlns:a16="http://schemas.microsoft.com/office/drawing/2014/main" id="{F33B3763-A207-345D-0CCD-76C4B5E8FD5F}"/>
              </a:ext>
            </a:extLst>
          </p:cNvPr>
          <p:cNvSpPr/>
          <p:nvPr/>
        </p:nvSpPr>
        <p:spPr>
          <a:xfrm>
            <a:off x="6439290" y="4098437"/>
            <a:ext cx="3903287" cy="2327563"/>
          </a:xfrm>
          <a:prstGeom prst="rect">
            <a:avLst/>
          </a:prstGeom>
          <a:solidFill>
            <a:schemeClr val="accent2">
              <a:lumMod val="7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0" name="Rectangle 9">
            <a:extLst>
              <a:ext uri="{FF2B5EF4-FFF2-40B4-BE49-F238E27FC236}">
                <a16:creationId xmlns:a16="http://schemas.microsoft.com/office/drawing/2014/main" id="{5CE8AB5C-2562-8DEB-7DC1-3154B83BFD6C}"/>
              </a:ext>
            </a:extLst>
          </p:cNvPr>
          <p:cNvSpPr/>
          <p:nvPr/>
        </p:nvSpPr>
        <p:spPr>
          <a:xfrm>
            <a:off x="6439290" y="1348358"/>
            <a:ext cx="3903287" cy="2327563"/>
          </a:xfrm>
          <a:prstGeom prst="rect">
            <a:avLst/>
          </a:prstGeom>
          <a:solidFill>
            <a:schemeClr val="accent3"/>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11" name="TextBox 10">
            <a:extLst>
              <a:ext uri="{FF2B5EF4-FFF2-40B4-BE49-F238E27FC236}">
                <a16:creationId xmlns:a16="http://schemas.microsoft.com/office/drawing/2014/main" id="{DD7FA483-3F32-B3E6-B0D8-5C1D626396B4}"/>
              </a:ext>
            </a:extLst>
          </p:cNvPr>
          <p:cNvSpPr txBox="1"/>
          <p:nvPr/>
        </p:nvSpPr>
        <p:spPr>
          <a:xfrm>
            <a:off x="1995055" y="2193822"/>
            <a:ext cx="3591098" cy="646331"/>
          </a:xfrm>
          <a:prstGeom prst="rect">
            <a:avLst/>
          </a:prstGeom>
          <a:noFill/>
        </p:spPr>
        <p:txBody>
          <a:bodyPr wrap="square" rtlCol="0" anchor="ctr">
            <a:spAutoFit/>
          </a:bodyPr>
          <a:lstStyle/>
          <a:p>
            <a:pPr algn="ctr"/>
            <a:r>
              <a:rPr lang="en-US" sz="3600" b="1" dirty="0">
                <a:solidFill>
                  <a:schemeClr val="bg1"/>
                </a:solidFill>
                <a:latin typeface="+mj-lt"/>
              </a:rPr>
              <a:t>Specificity</a:t>
            </a:r>
          </a:p>
        </p:txBody>
      </p:sp>
      <p:sp>
        <p:nvSpPr>
          <p:cNvPr id="12" name="TextBox 11">
            <a:extLst>
              <a:ext uri="{FF2B5EF4-FFF2-40B4-BE49-F238E27FC236}">
                <a16:creationId xmlns:a16="http://schemas.microsoft.com/office/drawing/2014/main" id="{8F4F6E0C-6164-C962-45B1-7A64BA558E5C}"/>
              </a:ext>
            </a:extLst>
          </p:cNvPr>
          <p:cNvSpPr txBox="1"/>
          <p:nvPr/>
        </p:nvSpPr>
        <p:spPr>
          <a:xfrm>
            <a:off x="6605847" y="1911974"/>
            <a:ext cx="3591098" cy="1200329"/>
          </a:xfrm>
          <a:prstGeom prst="rect">
            <a:avLst/>
          </a:prstGeom>
          <a:noFill/>
        </p:spPr>
        <p:txBody>
          <a:bodyPr wrap="square" rtlCol="0" anchor="ctr">
            <a:spAutoFit/>
          </a:bodyPr>
          <a:lstStyle/>
          <a:p>
            <a:pPr algn="ctr"/>
            <a:r>
              <a:rPr lang="en-US" sz="3600" b="1" dirty="0">
                <a:solidFill>
                  <a:schemeClr val="bg1"/>
                </a:solidFill>
                <a:latin typeface="+mj-lt"/>
              </a:rPr>
              <a:t>Repetition Matters</a:t>
            </a:r>
          </a:p>
        </p:txBody>
      </p:sp>
      <p:sp>
        <p:nvSpPr>
          <p:cNvPr id="13" name="TextBox 12">
            <a:extLst>
              <a:ext uri="{FF2B5EF4-FFF2-40B4-BE49-F238E27FC236}">
                <a16:creationId xmlns:a16="http://schemas.microsoft.com/office/drawing/2014/main" id="{C565CCB1-A467-5E59-D888-6D1E8839B0CE}"/>
              </a:ext>
            </a:extLst>
          </p:cNvPr>
          <p:cNvSpPr txBox="1"/>
          <p:nvPr/>
        </p:nvSpPr>
        <p:spPr>
          <a:xfrm>
            <a:off x="6595384" y="4939052"/>
            <a:ext cx="3591098" cy="646331"/>
          </a:xfrm>
          <a:prstGeom prst="rect">
            <a:avLst/>
          </a:prstGeom>
          <a:noFill/>
        </p:spPr>
        <p:txBody>
          <a:bodyPr wrap="square" rtlCol="0" anchor="ctr">
            <a:spAutoFit/>
          </a:bodyPr>
          <a:lstStyle/>
          <a:p>
            <a:pPr algn="ctr"/>
            <a:r>
              <a:rPr lang="en-US" sz="3600" b="1" dirty="0">
                <a:solidFill>
                  <a:schemeClr val="bg1"/>
                </a:solidFill>
                <a:latin typeface="+mj-lt"/>
              </a:rPr>
              <a:t>Transference</a:t>
            </a:r>
          </a:p>
        </p:txBody>
      </p:sp>
      <p:sp>
        <p:nvSpPr>
          <p:cNvPr id="14" name="TextBox 13">
            <a:extLst>
              <a:ext uri="{FF2B5EF4-FFF2-40B4-BE49-F238E27FC236}">
                <a16:creationId xmlns:a16="http://schemas.microsoft.com/office/drawing/2014/main" id="{BD2B30E5-A600-1B2A-A3D2-025ADCD506CA}"/>
              </a:ext>
            </a:extLst>
          </p:cNvPr>
          <p:cNvSpPr txBox="1"/>
          <p:nvPr/>
        </p:nvSpPr>
        <p:spPr>
          <a:xfrm>
            <a:off x="2005516" y="4662053"/>
            <a:ext cx="3591098" cy="1200329"/>
          </a:xfrm>
          <a:prstGeom prst="rect">
            <a:avLst/>
          </a:prstGeom>
          <a:noFill/>
        </p:spPr>
        <p:txBody>
          <a:bodyPr wrap="square" rtlCol="0" anchor="ctr">
            <a:spAutoFit/>
          </a:bodyPr>
          <a:lstStyle/>
          <a:p>
            <a:pPr algn="ctr"/>
            <a:r>
              <a:rPr lang="en-US" sz="3600" b="1" dirty="0">
                <a:solidFill>
                  <a:schemeClr val="bg1"/>
                </a:solidFill>
                <a:latin typeface="+mj-lt"/>
              </a:rPr>
              <a:t>Salience </a:t>
            </a:r>
          </a:p>
          <a:p>
            <a:pPr algn="ctr"/>
            <a:r>
              <a:rPr lang="en-US" sz="3600" b="1" dirty="0">
                <a:solidFill>
                  <a:schemeClr val="bg1"/>
                </a:solidFill>
                <a:latin typeface="+mj-lt"/>
              </a:rPr>
              <a:t>Matters</a:t>
            </a:r>
          </a:p>
        </p:txBody>
      </p:sp>
    </p:spTree>
    <p:extLst>
      <p:ext uri="{BB962C8B-B14F-4D97-AF65-F5344CB8AC3E}">
        <p14:creationId xmlns:p14="http://schemas.microsoft.com/office/powerpoint/2010/main" val="10817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96778" y="4220515"/>
            <a:ext cx="3863221" cy="720000"/>
          </a:xfrm>
        </p:spPr>
        <p:txBody>
          <a:bodyPr anchor="t"/>
          <a:lstStyle/>
          <a:p>
            <a:r>
              <a:rPr lang="en-US" sz="3600" dirty="0"/>
              <a:t>Methodology for Instructional Design</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32001" y="1506437"/>
            <a:ext cx="3948613" cy="3845125"/>
          </a:xfrm>
        </p:spPr>
        <p:txBody>
          <a:bodyPr anchor="ctr"/>
          <a:lstStyle/>
          <a:p>
            <a:pPr marL="342900" indent="-342900">
              <a:buAutoNum type="arabicParenR"/>
            </a:pPr>
            <a:r>
              <a:rPr lang="en-US" sz="2400" noProof="1">
                <a:solidFill>
                  <a:schemeClr val="tx1"/>
                </a:solidFill>
                <a:latin typeface="+mj-lt"/>
              </a:rPr>
              <a:t>Select an ICE video.</a:t>
            </a:r>
          </a:p>
          <a:p>
            <a:pPr marL="342900" indent="-342900">
              <a:buAutoNum type="arabicParenR"/>
            </a:pPr>
            <a:r>
              <a:rPr lang="en-US" sz="2400" noProof="1">
                <a:solidFill>
                  <a:schemeClr val="tx1"/>
                </a:solidFill>
                <a:latin typeface="+mj-lt"/>
              </a:rPr>
              <a:t>Develop &amp; implement a rubric.</a:t>
            </a:r>
            <a:endParaRPr lang="en-US" sz="2400" noProof="1">
              <a:solidFill>
                <a:schemeClr val="accent5"/>
              </a:solidFill>
              <a:latin typeface="+mj-lt"/>
            </a:endParaRPr>
          </a:p>
          <a:p>
            <a:pPr marL="342900" indent="-342900">
              <a:buAutoNum type="arabicParenR"/>
            </a:pPr>
            <a:r>
              <a:rPr lang="en-US" sz="2400" noProof="1">
                <a:solidFill>
                  <a:schemeClr val="tx1"/>
                </a:solidFill>
                <a:latin typeface="+mj-lt"/>
              </a:rPr>
              <a:t>Low-stakes assessment.</a:t>
            </a:r>
          </a:p>
          <a:p>
            <a:pPr marL="342900" indent="-342900">
              <a:buAutoNum type="arabicParenR"/>
            </a:pPr>
            <a:r>
              <a:rPr lang="en-US" sz="2400" noProof="1">
                <a:solidFill>
                  <a:schemeClr val="tx1"/>
                </a:solidFill>
                <a:latin typeface="+mj-lt"/>
              </a:rPr>
              <a:t>Watch. Brain Dump. Watch Again.</a:t>
            </a:r>
          </a:p>
          <a:p>
            <a:pPr marL="342900" indent="-342900">
              <a:buAutoNum type="arabicParenR"/>
            </a:pPr>
            <a:r>
              <a:rPr lang="en-US" sz="2400" noProof="1">
                <a:solidFill>
                  <a:schemeClr val="tx1"/>
                </a:solidFill>
                <a:latin typeface="+mj-lt"/>
              </a:rPr>
              <a:t>Think. Pair. Share. *</a:t>
            </a:r>
          </a:p>
          <a:p>
            <a:pPr marL="342900" indent="-342900">
              <a:buAutoNum type="arabicParenR"/>
            </a:pPr>
            <a:r>
              <a:rPr lang="en-US" sz="2400" noProof="1">
                <a:solidFill>
                  <a:schemeClr val="tx1"/>
                </a:solidFill>
                <a:latin typeface="+mj-lt"/>
              </a:rPr>
              <a:t>Write the note.</a:t>
            </a:r>
          </a:p>
          <a:p>
            <a:pPr marL="342900" indent="-342900">
              <a:buAutoNum type="arabicParenR"/>
            </a:pPr>
            <a:r>
              <a:rPr lang="en-US" sz="2400" noProof="1">
                <a:solidFill>
                  <a:schemeClr val="tx1"/>
                </a:solidFill>
                <a:latin typeface="+mj-lt"/>
              </a:rPr>
              <a:t>Structured peer review.</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7</a:t>
            </a:fld>
            <a:endParaRPr lang="en-US" dirty="0"/>
          </a:p>
        </p:txBody>
      </p:sp>
      <p:pic>
        <p:nvPicPr>
          <p:cNvPr id="2" name="Picture 1" descr="A picture containing graphical user interface&#10;&#10;Description automatically generated">
            <a:extLst>
              <a:ext uri="{FF2B5EF4-FFF2-40B4-BE49-F238E27FC236}">
                <a16:creationId xmlns:a16="http://schemas.microsoft.com/office/drawing/2014/main" id="{91F8EB76-B38B-0B49-1E48-912DC05480F1}"/>
              </a:ext>
            </a:extLst>
          </p:cNvPr>
          <p:cNvPicPr>
            <a:picLocks noChangeAspect="1"/>
          </p:cNvPicPr>
          <p:nvPr/>
        </p:nvPicPr>
        <p:blipFill>
          <a:blip r:embed="rId3"/>
          <a:stretch>
            <a:fillRect/>
          </a:stretch>
        </p:blipFill>
        <p:spPr>
          <a:xfrm>
            <a:off x="1441936" y="6088704"/>
            <a:ext cx="3808613" cy="573263"/>
          </a:xfrm>
          <a:prstGeom prst="rect">
            <a:avLst/>
          </a:prstGeom>
        </p:spPr>
      </p:pic>
      <p:pic>
        <p:nvPicPr>
          <p:cNvPr id="8" name="Picture Placeholder 7">
            <a:extLst>
              <a:ext uri="{FF2B5EF4-FFF2-40B4-BE49-F238E27FC236}">
                <a16:creationId xmlns:a16="http://schemas.microsoft.com/office/drawing/2014/main" id="{CBB73AAB-8098-1C76-8FB2-97432A132FC8}"/>
              </a:ext>
            </a:extLst>
          </p:cNvPr>
          <p:cNvPicPr>
            <a:picLocks noGrp="1" noChangeAspect="1"/>
          </p:cNvPicPr>
          <p:nvPr>
            <p:ph type="pic" sz="quarter" idx="10"/>
          </p:nvPr>
        </p:nvPicPr>
        <p:blipFill rotWithShape="1">
          <a:blip r:embed="rId4"/>
          <a:srcRect t="7332" b="10804"/>
          <a:stretch/>
        </p:blipFill>
        <p:spPr>
          <a:xfrm>
            <a:off x="4564609" y="196033"/>
            <a:ext cx="3475177" cy="3555252"/>
          </a:xfrm>
        </p:spPr>
      </p:pic>
    </p:spTree>
    <p:extLst>
      <p:ext uri="{BB962C8B-B14F-4D97-AF65-F5344CB8AC3E}">
        <p14:creationId xmlns:p14="http://schemas.microsoft.com/office/powerpoint/2010/main" val="365863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365076" y="4220515"/>
            <a:ext cx="4394923" cy="720000"/>
          </a:xfrm>
        </p:spPr>
        <p:txBody>
          <a:bodyPr anchor="t"/>
          <a:lstStyle/>
          <a:p>
            <a:r>
              <a:rPr lang="en-US" sz="3600" dirty="0"/>
              <a:t>Methodology for Summative Assessment</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32001" y="1506437"/>
            <a:ext cx="3948613" cy="3845125"/>
          </a:xfrm>
        </p:spPr>
        <p:txBody>
          <a:bodyPr anchor="ctr"/>
          <a:lstStyle/>
          <a:p>
            <a:pPr marL="457200" indent="-457200">
              <a:buFont typeface="+mj-lt"/>
              <a:buAutoNum type="arabicParenR"/>
            </a:pPr>
            <a:r>
              <a:rPr lang="en-US" sz="2400" noProof="1">
                <a:latin typeface="+mj-lt"/>
              </a:rPr>
              <a:t> Choose a video – focus on course content.</a:t>
            </a:r>
          </a:p>
          <a:p>
            <a:pPr marL="457200" indent="-457200">
              <a:buFont typeface="+mj-lt"/>
              <a:buAutoNum type="arabicParenR"/>
            </a:pPr>
            <a:r>
              <a:rPr lang="en-US" sz="2400" noProof="1">
                <a:latin typeface="+mj-lt"/>
              </a:rPr>
              <a:t>Identify the key elements.</a:t>
            </a:r>
          </a:p>
          <a:p>
            <a:pPr marL="457200" indent="-457200">
              <a:buFont typeface="+mj-lt"/>
              <a:buAutoNum type="arabicParenR"/>
            </a:pPr>
            <a:r>
              <a:rPr lang="en-US" sz="2400" noProof="1">
                <a:latin typeface="+mj-lt"/>
              </a:rPr>
              <a:t>Watch. Write. Watch.</a:t>
            </a:r>
          </a:p>
          <a:p>
            <a:pPr marL="457200" indent="-457200">
              <a:buFont typeface="+mj-lt"/>
              <a:buAutoNum type="arabicParenR"/>
            </a:pPr>
            <a:r>
              <a:rPr lang="en-US" sz="2400" noProof="1">
                <a:latin typeface="+mj-lt"/>
              </a:rPr>
              <a:t>SOAP Note is the first item on the exam.</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8</a:t>
            </a:fld>
            <a:endParaRPr lang="en-US" dirty="0"/>
          </a:p>
        </p:txBody>
      </p:sp>
      <p:pic>
        <p:nvPicPr>
          <p:cNvPr id="2" name="Picture 1" descr="A picture containing graphical user interface&#10;&#10;Description automatically generated">
            <a:extLst>
              <a:ext uri="{FF2B5EF4-FFF2-40B4-BE49-F238E27FC236}">
                <a16:creationId xmlns:a16="http://schemas.microsoft.com/office/drawing/2014/main" id="{91F8EB76-B38B-0B49-1E48-912DC05480F1}"/>
              </a:ext>
            </a:extLst>
          </p:cNvPr>
          <p:cNvPicPr>
            <a:picLocks noChangeAspect="1"/>
          </p:cNvPicPr>
          <p:nvPr/>
        </p:nvPicPr>
        <p:blipFill>
          <a:blip r:embed="rId3"/>
          <a:stretch>
            <a:fillRect/>
          </a:stretch>
        </p:blipFill>
        <p:spPr>
          <a:xfrm>
            <a:off x="1551117" y="6100159"/>
            <a:ext cx="3808613" cy="573263"/>
          </a:xfrm>
          <a:prstGeom prst="rect">
            <a:avLst/>
          </a:prstGeom>
        </p:spPr>
      </p:pic>
      <p:pic>
        <p:nvPicPr>
          <p:cNvPr id="8" name="Picture Placeholder 7">
            <a:extLst>
              <a:ext uri="{FF2B5EF4-FFF2-40B4-BE49-F238E27FC236}">
                <a16:creationId xmlns:a16="http://schemas.microsoft.com/office/drawing/2014/main" id="{21AC5A35-F33F-9B14-2137-55D032488AD4}"/>
              </a:ext>
            </a:extLst>
          </p:cNvPr>
          <p:cNvPicPr>
            <a:picLocks noGrp="1" noChangeAspect="1"/>
          </p:cNvPicPr>
          <p:nvPr>
            <p:ph type="pic" sz="quarter" idx="10"/>
          </p:nvPr>
        </p:nvPicPr>
        <p:blipFill>
          <a:blip r:embed="rId4"/>
          <a:srcRect t="11626" b="11626"/>
          <a:stretch>
            <a:fillRect/>
          </a:stretch>
        </p:blipFill>
        <p:spPr/>
      </p:pic>
    </p:spTree>
    <p:extLst>
      <p:ext uri="{BB962C8B-B14F-4D97-AF65-F5344CB8AC3E}">
        <p14:creationId xmlns:p14="http://schemas.microsoft.com/office/powerpoint/2010/main" val="314562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a:xfrm>
            <a:off x="1279503" y="365711"/>
            <a:ext cx="2898957" cy="1547632"/>
          </a:xfrm>
        </p:spPr>
        <p:txBody>
          <a:bodyPr anchor="ctr"/>
          <a:lstStyle/>
          <a:p>
            <a:pPr algn="ctr"/>
            <a:r>
              <a:rPr lang="en-US" sz="4800" b="0" dirty="0">
                <a:latin typeface="+mn-lt"/>
              </a:rPr>
              <a:t>Example</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a:xfrm>
            <a:off x="503998" y="1777171"/>
            <a:ext cx="4449965" cy="4715118"/>
          </a:xfrm>
        </p:spPr>
        <p:txBody>
          <a:bodyPr anchor="ctr"/>
          <a:lstStyle/>
          <a:p>
            <a:pPr marL="457200" indent="-457200">
              <a:buFont typeface="Arial" panose="020B0604020202020204" pitchFamily="34" charset="0"/>
              <a:buChar char="•"/>
            </a:pPr>
            <a:r>
              <a:rPr lang="en-US" sz="2800" b="0" cap="none" dirty="0">
                <a:latin typeface="Corbel Light" panose="020B0303020204020204" pitchFamily="34" charset="0"/>
              </a:rPr>
              <a:t>Watch. Brain Dump.     Watch Again.</a:t>
            </a:r>
          </a:p>
          <a:p>
            <a:pPr marL="457200" indent="-457200">
              <a:buFont typeface="Arial" panose="020B0604020202020204" pitchFamily="34" charset="0"/>
              <a:buChar char="•"/>
            </a:pPr>
            <a:endParaRPr lang="en-US" sz="2800" b="0" cap="none" dirty="0">
              <a:latin typeface="Corbel Light" panose="020B0303020204020204" pitchFamily="34" charset="0"/>
            </a:endParaRPr>
          </a:p>
          <a:p>
            <a:pPr marL="457200" indent="-457200">
              <a:buFont typeface="Arial" panose="020B0604020202020204" pitchFamily="34" charset="0"/>
              <a:buChar char="•"/>
            </a:pPr>
            <a:r>
              <a:rPr lang="en-US" sz="2800" b="0" cap="none" dirty="0">
                <a:latin typeface="Corbel Light" panose="020B0303020204020204" pitchFamily="34" charset="0"/>
              </a:rPr>
              <a:t>After watching the ICE Video: </a:t>
            </a:r>
            <a:r>
              <a:rPr lang="en-US" sz="2800" b="0" cap="none" dirty="0">
                <a:solidFill>
                  <a:schemeClr val="accent2">
                    <a:lumMod val="60000"/>
                    <a:lumOff val="40000"/>
                  </a:schemeClr>
                </a:solidFill>
                <a:latin typeface="Corbel Light" panose="020B0303020204020204" pitchFamily="34" charset="0"/>
              </a:rPr>
              <a:t>"Tablework with Liam Part 2: Writing" </a:t>
            </a:r>
            <a:r>
              <a:rPr lang="en-US" sz="2800" b="0" cap="none" dirty="0">
                <a:latin typeface="Corbel Light" panose="020B0303020204020204" pitchFamily="34" charset="0"/>
              </a:rPr>
              <a:t>complete a SOAP note.</a:t>
            </a:r>
          </a:p>
        </p:txBody>
      </p:sp>
      <p:sp>
        <p:nvSpPr>
          <p:cNvPr id="4" name="Slide Number Placeholder 3">
            <a:extLst>
              <a:ext uri="{FF2B5EF4-FFF2-40B4-BE49-F238E27FC236}">
                <a16:creationId xmlns:a16="http://schemas.microsoft.com/office/drawing/2014/main" id="{701A5D44-66B7-440E-B8AF-C1EE434FE296}"/>
              </a:ext>
            </a:extLst>
          </p:cNvPr>
          <p:cNvSpPr>
            <a:spLocks noGrp="1"/>
          </p:cNvSpPr>
          <p:nvPr>
            <p:ph type="sldNum" sz="quarter" idx="11"/>
          </p:nvPr>
        </p:nvSpPr>
        <p:spPr/>
        <p:txBody>
          <a:bodyPr/>
          <a:lstStyle/>
          <a:p>
            <a:pPr algn="ctr"/>
            <a:fld id="{B67B645E-C5E5-4727-B977-D372A0AA71D9}" type="slidenum">
              <a:rPr lang="en-US" smtClean="0"/>
              <a:pPr algn="ctr"/>
              <a:t>9</a:t>
            </a:fld>
            <a:endParaRPr lang="en-US" dirty="0"/>
          </a:p>
        </p:txBody>
      </p:sp>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a:extLst>
              <a:ext uri="{FF2B5EF4-FFF2-40B4-BE49-F238E27FC236}">
                <a16:creationId xmlns:a16="http://schemas.microsoft.com/office/drawing/2014/main" id="{43D57FAF-7F64-1168-F5FE-5B9126346DA9}"/>
              </a:ext>
            </a:extLst>
          </p:cNvPr>
          <p:cNvPicPr>
            <a:picLocks noGrp="1" noChangeAspect="1"/>
          </p:cNvPicPr>
          <p:nvPr>
            <p:ph type="pic" sz="quarter" idx="12"/>
          </p:nvPr>
        </p:nvPicPr>
        <p:blipFill rotWithShape="1">
          <a:blip r:embed="rId3"/>
          <a:srcRect l="26341" t="33679" r="23681" b="-17108"/>
          <a:stretch/>
        </p:blipFill>
        <p:spPr>
          <a:xfrm>
            <a:off x="7042110" y="1891869"/>
            <a:ext cx="4311966" cy="3674535"/>
          </a:xfrm>
          <a:solidFill>
            <a:schemeClr val="bg1">
              <a:lumMod val="85000"/>
            </a:schemeClr>
          </a:solidFill>
        </p:spPr>
      </p:pic>
    </p:spTree>
    <p:extLst>
      <p:ext uri="{BB962C8B-B14F-4D97-AF65-F5344CB8AC3E}">
        <p14:creationId xmlns:p14="http://schemas.microsoft.com/office/powerpoint/2010/main" val="2626905976"/>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72E99-0076-433E-AD3A-575A11FAB73D}">
  <ds:schemaRefs>
    <ds:schemaRef ds:uri="http://schemas.microsoft.com/sharepoint/v3/contenttype/forms"/>
  </ds:schemaRefs>
</ds:datastoreItem>
</file>

<file path=customXml/itemProps2.xml><?xml version="1.0" encoding="utf-8"?>
<ds:datastoreItem xmlns:ds="http://schemas.openxmlformats.org/officeDocument/2006/customXml" ds:itemID="{7B247F30-5811-40C0-99EC-CF53200590B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97392B02-48CE-4E37-9DE8-753DC8DEB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spheres pitch deck</Template>
  <TotalTime>1314</TotalTime>
  <Words>1729</Words>
  <Application>Microsoft Office PowerPoint</Application>
  <PresentationFormat>Widescreen</PresentationFormat>
  <Paragraphs>120</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Corbel</vt:lpstr>
      <vt:lpstr>Corbel Light</vt:lpstr>
      <vt:lpstr>Mystical Woods Rough Script</vt:lpstr>
      <vt:lpstr>Office Theme</vt:lpstr>
      <vt:lpstr>Using pediatric videos to make a real-world comprehensive final exam</vt:lpstr>
      <vt:lpstr>Learning Objectives</vt:lpstr>
      <vt:lpstr>Raise your virtual hand if:</vt:lpstr>
      <vt:lpstr>Traditional Teaching Methods</vt:lpstr>
      <vt:lpstr>How can we facilitate the connection between concepts and application?</vt:lpstr>
      <vt:lpstr>Principles of Experience-Dependent Neuroplasticity</vt:lpstr>
      <vt:lpstr>Methodology for Instructional Design</vt:lpstr>
      <vt:lpstr>Methodology for Summative Assessment</vt:lpstr>
      <vt:lpstr>Example</vt:lpstr>
      <vt:lpstr>ICE Platform  Patient Record Video Resource </vt:lpstr>
      <vt:lpstr>Providing Feedback</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pediatric videos to make a real-world comprehensive final exam</dc:title>
  <dc:creator>Melissa Turpin</dc:creator>
  <cp:lastModifiedBy>Melissa Turpin</cp:lastModifiedBy>
  <cp:revision>19</cp:revision>
  <dcterms:created xsi:type="dcterms:W3CDTF">2023-01-21T02:16:32Z</dcterms:created>
  <dcterms:modified xsi:type="dcterms:W3CDTF">2023-01-25T21:56:13Z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